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65"/>
  </p:notesMasterIdLst>
  <p:handoutMasterIdLst>
    <p:handoutMasterId r:id="rId66"/>
  </p:handoutMasterIdLst>
  <p:sldIdLst>
    <p:sldId id="472" r:id="rId3"/>
    <p:sldId id="473" r:id="rId4"/>
    <p:sldId id="474" r:id="rId5"/>
    <p:sldId id="479" r:id="rId6"/>
    <p:sldId id="480" r:id="rId7"/>
    <p:sldId id="481" r:id="rId8"/>
    <p:sldId id="482" r:id="rId9"/>
    <p:sldId id="483" r:id="rId10"/>
    <p:sldId id="485" r:id="rId11"/>
    <p:sldId id="486" r:id="rId12"/>
    <p:sldId id="487" r:id="rId13"/>
    <p:sldId id="488" r:id="rId14"/>
    <p:sldId id="489" r:id="rId15"/>
    <p:sldId id="490" r:id="rId16"/>
    <p:sldId id="491" r:id="rId17"/>
    <p:sldId id="492" r:id="rId18"/>
    <p:sldId id="493" r:id="rId19"/>
    <p:sldId id="494" r:id="rId20"/>
    <p:sldId id="495" r:id="rId21"/>
    <p:sldId id="496" r:id="rId22"/>
    <p:sldId id="497" r:id="rId23"/>
    <p:sldId id="498" r:id="rId24"/>
    <p:sldId id="499" r:id="rId25"/>
    <p:sldId id="500" r:id="rId26"/>
    <p:sldId id="501" r:id="rId27"/>
    <p:sldId id="502" r:id="rId28"/>
    <p:sldId id="503" r:id="rId29"/>
    <p:sldId id="504" r:id="rId30"/>
    <p:sldId id="505" r:id="rId31"/>
    <p:sldId id="506" r:id="rId32"/>
    <p:sldId id="507" r:id="rId33"/>
    <p:sldId id="508" r:id="rId34"/>
    <p:sldId id="509" r:id="rId35"/>
    <p:sldId id="510" r:id="rId36"/>
    <p:sldId id="511" r:id="rId37"/>
    <p:sldId id="540" r:id="rId38"/>
    <p:sldId id="541" r:id="rId39"/>
    <p:sldId id="512" r:id="rId40"/>
    <p:sldId id="513" r:id="rId41"/>
    <p:sldId id="514" r:id="rId42"/>
    <p:sldId id="515" r:id="rId43"/>
    <p:sldId id="516" r:id="rId44"/>
    <p:sldId id="517" r:id="rId45"/>
    <p:sldId id="518" r:id="rId46"/>
    <p:sldId id="521" r:id="rId47"/>
    <p:sldId id="522" r:id="rId48"/>
    <p:sldId id="523" r:id="rId49"/>
    <p:sldId id="524" r:id="rId50"/>
    <p:sldId id="525" r:id="rId51"/>
    <p:sldId id="528" r:id="rId52"/>
    <p:sldId id="529" r:id="rId53"/>
    <p:sldId id="531" r:id="rId54"/>
    <p:sldId id="542" r:id="rId55"/>
    <p:sldId id="533" r:id="rId56"/>
    <p:sldId id="543" r:id="rId57"/>
    <p:sldId id="535" r:id="rId58"/>
    <p:sldId id="544" r:id="rId59"/>
    <p:sldId id="536" r:id="rId60"/>
    <p:sldId id="478" r:id="rId61"/>
    <p:sldId id="475" r:id="rId62"/>
    <p:sldId id="476" r:id="rId63"/>
    <p:sldId id="477" r:id="rId6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472"/>
            <p14:sldId id="473"/>
            <p14:sldId id="474"/>
          </p14:sldIdLst>
        </p14:section>
        <p14:section name="Opening" id="{CA8EE93F-3BED-441B-B279-86482FC0EF63}">
          <p14:sldIdLst>
            <p14:sldId id="479"/>
          </p14:sldIdLst>
        </p14:section>
        <p14:section name="Single Responsibility Principle" id="{E14FDF84-067A-4DEB-90E9-1D7CD1D5D47D}">
          <p14:sldIdLst>
            <p14:sldId id="480"/>
            <p14:sldId id="481"/>
            <p14:sldId id="482"/>
            <p14:sldId id="483"/>
            <p14:sldId id="485"/>
          </p14:sldIdLst>
        </p14:section>
        <p14:section name="Open/Closed Principle" id="{1C179334-68E7-4B71-B733-72D36F3D291B}">
          <p14:sldIdLst>
            <p14:sldId id="486"/>
            <p14:sldId id="487"/>
            <p14:sldId id="488"/>
            <p14:sldId id="489"/>
            <p14:sldId id="490"/>
            <p14:sldId id="491"/>
            <p14:sldId id="492"/>
            <p14:sldId id="493"/>
            <p14:sldId id="494"/>
            <p14:sldId id="495"/>
            <p14:sldId id="496"/>
            <p14:sldId id="497"/>
            <p14:sldId id="498"/>
          </p14:sldIdLst>
        </p14:section>
        <p14:section name="Liskov" id="{5553A2B5-8F15-4DB7-86B9-87783D1BF9B7}">
          <p14:sldIdLst>
            <p14:sldId id="499"/>
            <p14:sldId id="500"/>
            <p14:sldId id="501"/>
            <p14:sldId id="502"/>
            <p14:sldId id="503"/>
            <p14:sldId id="504"/>
          </p14:sldIdLst>
        </p14:section>
        <p14:section name="Interface Segregation Principle" id="{59A6F39F-DE84-4912-B9E0-F7F163201950}">
          <p14:sldIdLst>
            <p14:sldId id="505"/>
            <p14:sldId id="506"/>
            <p14:sldId id="507"/>
            <p14:sldId id="508"/>
            <p14:sldId id="509"/>
            <p14:sldId id="510"/>
            <p14:sldId id="511"/>
            <p14:sldId id="540"/>
            <p14:sldId id="541"/>
            <p14:sldId id="512"/>
            <p14:sldId id="513"/>
            <p14:sldId id="514"/>
            <p14:sldId id="515"/>
            <p14:sldId id="516"/>
            <p14:sldId id="517"/>
            <p14:sldId id="518"/>
          </p14:sldIdLst>
        </p14:section>
        <p14:section name="Dependency Inversion Principle" id="{942F0590-D66A-4C00-968B-F3A40509DEAE}">
          <p14:sldIdLst>
            <p14:sldId id="521"/>
            <p14:sldId id="522"/>
            <p14:sldId id="523"/>
            <p14:sldId id="524"/>
            <p14:sldId id="525"/>
            <p14:sldId id="528"/>
            <p14:sldId id="529"/>
            <p14:sldId id="531"/>
            <p14:sldId id="542"/>
            <p14:sldId id="533"/>
            <p14:sldId id="543"/>
            <p14:sldId id="535"/>
            <p14:sldId id="544"/>
            <p14:sldId id="536"/>
          </p14:sldIdLst>
        </p14:section>
        <p14:section name="Conclusion" id="{10E03AB1-9AA8-4E86-9A64-D741901E50A2}">
          <p14:sldIdLst>
            <p14:sldId id="478"/>
            <p14:sldId id="475"/>
            <p14:sldId id="476"/>
            <p14:sldId id="477"/>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ABFF"/>
    <a:srgbClr val="005828"/>
    <a:srgbClr val="00B050"/>
    <a:srgbClr val="003760"/>
    <a:srgbClr val="0070C0"/>
    <a:srgbClr val="C6C0AA"/>
    <a:srgbClr val="FFF0D9"/>
    <a:srgbClr val="FFA72A"/>
    <a:srgbClr val="F0F5FA"/>
    <a:srgbClr val="1A8AF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76" autoAdjust="0"/>
    <p:restoredTop sz="94384" autoAdjust="0"/>
  </p:normalViewPr>
  <p:slideViewPr>
    <p:cSldViewPr>
      <p:cViewPr varScale="1">
        <p:scale>
          <a:sx n="71" d="100"/>
          <a:sy n="71" d="100"/>
        </p:scale>
        <p:origin x="125" y="398"/>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soft5379" userId="47586c4a-a113-4729-a429-e4ae4b3a1941" providerId="ADAL" clId="{8DF057D4-522D-4C21-8A8A-68CEE3DA01BD}"/>
    <pc:docChg chg="addSld modSld sldOrd">
      <pc:chgData name="msoft5379" userId="47586c4a-a113-4729-a429-e4ae4b3a1941" providerId="ADAL" clId="{8DF057D4-522D-4C21-8A8A-68CEE3DA01BD}" dt="2018-02-12T16:21:10.157" v="6" actId="1076"/>
      <pc:docMkLst>
        <pc:docMk/>
      </pc:docMkLst>
      <pc:sldChg chg="modSp">
        <pc:chgData name="msoft5379" userId="47586c4a-a113-4729-a429-e4ae4b3a1941" providerId="ADAL" clId="{8DF057D4-522D-4C21-8A8A-68CEE3DA01BD}" dt="2018-02-12T16:21:10.157" v="6" actId="1076"/>
        <pc:sldMkLst>
          <pc:docMk/>
          <pc:sldMk cId="4014073037" sldId="472"/>
        </pc:sldMkLst>
        <pc:spChg chg="mod">
          <ac:chgData name="msoft5379" userId="47586c4a-a113-4729-a429-e4ae4b3a1941" providerId="ADAL" clId="{8DF057D4-522D-4C21-8A8A-68CEE3DA01BD}" dt="2018-02-12T16:21:08.189" v="5" actId="1076"/>
          <ac:spMkLst>
            <pc:docMk/>
            <pc:sldMk cId="4014073037" sldId="472"/>
            <ac:spMk id="5" creationId="{00000000-0000-0000-0000-000000000000}"/>
          </ac:spMkLst>
        </pc:spChg>
        <pc:spChg chg="mod">
          <ac:chgData name="msoft5379" userId="47586c4a-a113-4729-a429-e4ae4b3a1941" providerId="ADAL" clId="{8DF057D4-522D-4C21-8A8A-68CEE3DA01BD}" dt="2018-02-12T16:21:10.157" v="6" actId="1076"/>
          <ac:spMkLst>
            <pc:docMk/>
            <pc:sldMk cId="4014073037" sldId="472"/>
            <ac:spMk id="6" creationId="{00000000-0000-0000-0000-000000000000}"/>
          </ac:spMkLst>
        </pc:spChg>
      </pc:sldChg>
      <pc:sldChg chg="modSp add ord modAnim">
        <pc:chgData name="msoft5379" userId="47586c4a-a113-4729-a429-e4ae4b3a1941" providerId="ADAL" clId="{8DF057D4-522D-4C21-8A8A-68CEE3DA01BD}" dt="2018-02-05T15:55:05.875" v="2" actId="20577"/>
        <pc:sldMkLst>
          <pc:docMk/>
          <pc:sldMk cId="3984556131" sldId="478"/>
        </pc:sldMkLst>
        <pc:spChg chg="mod">
          <ac:chgData name="msoft5379" userId="47586c4a-a113-4729-a429-e4ae4b3a1941" providerId="ADAL" clId="{8DF057D4-522D-4C21-8A8A-68CEE3DA01BD}" dt="2018-02-05T15:55:05.875" v="2" actId="20577"/>
          <ac:spMkLst>
            <pc:docMk/>
            <pc:sldMk cId="3984556131" sldId="478"/>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17-Mar-18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17-Mar-18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341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1983987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422782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209806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220034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1221832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4218597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a:solidFill>
                  <a:schemeClr val="tx1"/>
                </a:solidFill>
                <a:latin typeface="+mn-lt"/>
                <a:ea typeface="+mn-ea"/>
                <a:cs typeface="+mn-cs"/>
              </a:rPr>
              <a:t>E.g. Animal is substitutable for Dog</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387360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Usually from base </a:t>
            </a:r>
            <a:r>
              <a:rPr lang="en-US" dirty="0" err="1"/>
              <a:t>ctor</a:t>
            </a:r>
            <a:r>
              <a:rPr lang="en-US" dirty="0"/>
              <a:t> to child</a:t>
            </a:r>
          </a:p>
          <a:p>
            <a:pPr lvl="1"/>
            <a:r>
              <a:rPr lang="en-US" dirty="0"/>
              <a:t>Virtual methods from child to base</a:t>
            </a:r>
          </a:p>
          <a:p>
            <a:pPr lvl="1"/>
            <a:r>
              <a:rPr lang="en-US" dirty="0"/>
              <a:t>Base class – depends on the child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96648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2831312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Получава се в два случая – малко от вас ще тръгнат да пишат огромни интерфейси, но дори и при два метода може да се получи грешка</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2550058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43309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195971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2318524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40</a:t>
            </a:fld>
            <a:endParaRPr lang="en-US" dirty="0"/>
          </a:p>
        </p:txBody>
      </p:sp>
    </p:spTree>
    <p:extLst>
      <p:ext uri="{BB962C8B-B14F-4D97-AF65-F5344CB8AC3E}">
        <p14:creationId xmlns:p14="http://schemas.microsoft.com/office/powerpoint/2010/main" val="3077218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887006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Tree>
    <p:extLst>
      <p:ext uri="{BB962C8B-B14F-4D97-AF65-F5344CB8AC3E}">
        <p14:creationId xmlns:p14="http://schemas.microsoft.com/office/powerpoint/2010/main" val="1533038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sz="1600" b="1" i="1" dirty="0">
                <a:effectLst>
                  <a:outerShdw blurRad="38100" dist="38100" dir="2700000" algn="tl">
                    <a:srgbClr val="000000">
                      <a:alpha val="43137"/>
                    </a:srgbClr>
                  </a:outerShdw>
                </a:effectLst>
              </a:rPr>
              <a:t>"</a:t>
            </a:r>
            <a:r>
              <a:rPr lang="en-US" sz="1600" b="1" i="1" dirty="0">
                <a:solidFill>
                  <a:schemeClr val="tx2">
                    <a:lumMod val="75000"/>
                  </a:schemeClr>
                </a:solidFill>
                <a:effectLst>
                  <a:outerShdw blurRad="38100" dist="38100" dir="2700000" algn="tl">
                    <a:srgbClr val="000000">
                      <a:alpha val="43137"/>
                    </a:srgbClr>
                  </a:outerShdw>
                </a:effectLst>
              </a:rPr>
              <a:t>Dependency Inversion Principle </a:t>
            </a:r>
            <a:r>
              <a:rPr lang="en-US" sz="1600" b="1" i="1" dirty="0">
                <a:effectLst>
                  <a:outerShdw blurRad="38100" dist="38100" dir="2700000" algn="tl">
                    <a:srgbClr val="000000">
                      <a:alpha val="43137"/>
                    </a:srgbClr>
                  </a:outerShdw>
                </a:effectLst>
              </a:rPr>
              <a:t>says that high-level modules should not depend on low-level modules. Both should depend on </a:t>
            </a:r>
            <a:r>
              <a:rPr lang="en-US" sz="1600" b="1" i="1" dirty="0">
                <a:solidFill>
                  <a:schemeClr val="tx2">
                    <a:lumMod val="75000"/>
                  </a:schemeClr>
                </a:solidFill>
                <a:effectLst>
                  <a:outerShdw blurRad="38100" dist="38100" dir="2700000" algn="tl">
                    <a:srgbClr val="000000">
                      <a:alpha val="43137"/>
                    </a:srgbClr>
                  </a:outerShdw>
                </a:effectLst>
              </a:rPr>
              <a:t>abstractions</a:t>
            </a:r>
            <a:r>
              <a:rPr lang="en-US" sz="1600" b="1" i="1" dirty="0">
                <a:effectLst>
                  <a:outerShdw blurRad="38100" dist="38100" dir="2700000" algn="tl">
                    <a:srgbClr val="000000">
                      <a:alpha val="43137"/>
                    </a:srgbClr>
                  </a:outerShdw>
                </a:effectLst>
              </a:rPr>
              <a:t>."</a:t>
            </a:r>
          </a:p>
          <a:p>
            <a:pPr>
              <a:spcBef>
                <a:spcPts val="1200"/>
              </a:spcBef>
            </a:pPr>
            <a:r>
              <a:rPr lang="en-US" sz="1600" b="1" i="1" dirty="0">
                <a:effectLst>
                  <a:outerShdw blurRad="38100" dist="38100" dir="2700000" algn="tl">
                    <a:srgbClr val="000000">
                      <a:alpha val="43137"/>
                    </a:srgbClr>
                  </a:outerShdw>
                </a:effectLst>
              </a:rPr>
              <a:t>"Abstractions should not depend on details. Details should depend on abstractions."</a:t>
            </a:r>
          </a:p>
          <a:p>
            <a:pPr algn="r">
              <a:spcBef>
                <a:spcPts val="1200"/>
              </a:spcBef>
            </a:pPr>
            <a:r>
              <a:rPr lang="en-US" sz="1600" b="1" dirty="0">
                <a:effectLst>
                  <a:outerShdw blurRad="38100" dist="38100" dir="2700000" algn="tl">
                    <a:srgbClr val="000000">
                      <a:alpha val="43137"/>
                    </a:srgbClr>
                  </a:outerShdw>
                </a:effectLst>
              </a:rPr>
              <a:t>Agile Principles, Patterns, and Practices in C#</a:t>
            </a:r>
            <a:endParaRPr lang="en-US" sz="1600" b="1" kern="1200" dirty="0">
              <a:solidFill>
                <a:schemeClr val="tx2">
                  <a:lumMod val="20000"/>
                  <a:lumOff val="80000"/>
                </a:schemeClr>
              </a:solidFill>
              <a:effectLst>
                <a:outerShdw blurRad="38100" dist="38100" dir="2700000" algn="tl">
                  <a:srgbClr val="000000">
                    <a:alpha val="43137"/>
                  </a:srgbClr>
                </a:outerShdw>
              </a:effectLst>
              <a:latin typeface="+mn-lt"/>
              <a:ea typeface="+mn-ea"/>
              <a:cs typeface="Consolas" pitchFamily="49" charset="0"/>
            </a:endParaRPr>
          </a:p>
          <a:p>
            <a:r>
              <a:rPr lang="en-US" dirty="0"/>
              <a:t>Goal: </a:t>
            </a:r>
            <a:r>
              <a:rPr lang="en-US" dirty="0">
                <a:solidFill>
                  <a:schemeClr val="tx2">
                    <a:lumMod val="75000"/>
                  </a:schemeClr>
                </a:solidFill>
              </a:rPr>
              <a:t>decoupling between modules </a:t>
            </a:r>
            <a:r>
              <a:rPr lang="en-US" dirty="0"/>
              <a:t>through abstractions</a:t>
            </a:r>
          </a:p>
          <a:p>
            <a:pPr lvl="1"/>
            <a:r>
              <a:rPr lang="en-US" dirty="0"/>
              <a:t>Programming through interfaces</a:t>
            </a:r>
          </a:p>
          <a:p>
            <a:endParaRPr lang="en-US"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1536477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accent5">
                    <a:lumMod val="20000"/>
                    <a:lumOff val="80000"/>
                  </a:schemeClr>
                </a:solidFill>
              </a:rPr>
              <a:t>A </a:t>
            </a:r>
            <a:r>
              <a:rPr lang="en-US" dirty="0">
                <a:solidFill>
                  <a:schemeClr val="tx2">
                    <a:lumMod val="75000"/>
                  </a:schemeClr>
                </a:solidFill>
              </a:rPr>
              <a:t>dependency</a:t>
            </a:r>
            <a:r>
              <a:rPr lang="en-US" dirty="0">
                <a:solidFill>
                  <a:schemeClr val="accent5">
                    <a:lumMod val="20000"/>
                    <a:lumOff val="80000"/>
                  </a:schemeClr>
                </a:solidFill>
              </a:rPr>
              <a:t> is </a:t>
            </a:r>
            <a:r>
              <a:rPr lang="en-US" dirty="0"/>
              <a:t>any external component / system:</a:t>
            </a:r>
          </a:p>
          <a:p>
            <a:pPr lvl="1"/>
            <a:r>
              <a:rPr lang="en-US" dirty="0"/>
              <a:t>Framework</a:t>
            </a:r>
            <a:endParaRPr lang="en-US" b="0" dirty="0"/>
          </a:p>
          <a:p>
            <a:pPr lvl="1"/>
            <a:r>
              <a:rPr lang="en-US" dirty="0"/>
              <a:t>Third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48</a:t>
            </a:fld>
            <a:endParaRPr lang="en-US" dirty="0"/>
          </a:p>
        </p:txBody>
      </p:sp>
    </p:spTree>
    <p:extLst>
      <p:ext uri="{BB962C8B-B14F-4D97-AF65-F5344CB8AC3E}">
        <p14:creationId xmlns:p14="http://schemas.microsoft.com/office/powerpoint/2010/main" val="3406822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programming</a:t>
            </a:r>
          </a:p>
          <a:p>
            <a:pPr lvl="1"/>
            <a:r>
              <a:rPr lang="en-US" dirty="0"/>
              <a:t>High level modules use lower lever modules</a:t>
            </a:r>
          </a:p>
          <a:p>
            <a:pPr lvl="1"/>
            <a:r>
              <a:rPr lang="en-US" dirty="0"/>
              <a:t>E.g. UI depends on the Business Layer</a:t>
            </a:r>
          </a:p>
          <a:p>
            <a:pPr lvl="1"/>
            <a:r>
              <a:rPr lang="en-US" dirty="0"/>
              <a:t>Business layer depends on</a:t>
            </a:r>
            <a:r>
              <a:rPr lang="en-US" baseline="0" dirty="0"/>
              <a:t> </a:t>
            </a:r>
            <a:r>
              <a:rPr lang="en-US" dirty="0"/>
              <a:t>Infrastructure, database, utilities,</a:t>
            </a:r>
            <a:r>
              <a:rPr lang="en-US" baseline="0" dirty="0"/>
              <a:t> </a:t>
            </a:r>
            <a:r>
              <a:rPr lang="en-US" dirty="0"/>
              <a:t>External libraries</a:t>
            </a:r>
          </a:p>
          <a:p>
            <a:pPr lvl="1"/>
            <a:r>
              <a:rPr lang="en-US" dirty="0"/>
              <a:t>Static methods (Façade for example)</a:t>
            </a:r>
          </a:p>
          <a:p>
            <a:pPr lvl="1"/>
            <a:r>
              <a:rPr lang="en-US" dirty="0"/>
              <a:t>Classes are instantiated everywhere</a:t>
            </a:r>
            <a:endParaRPr lang="en-US" dirty="0">
              <a:solidFill>
                <a:schemeClr val="accent5">
                  <a:lumMod val="20000"/>
                  <a:lumOff val="80000"/>
                </a:schemeClr>
              </a:solidFill>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49</a:t>
            </a:fld>
            <a:endParaRPr lang="en-US" dirty="0"/>
          </a:p>
        </p:txBody>
      </p:sp>
    </p:spTree>
    <p:extLst>
      <p:ext uri="{BB962C8B-B14F-4D97-AF65-F5344CB8AC3E}">
        <p14:creationId xmlns:p14="http://schemas.microsoft.com/office/powerpoint/2010/main" val="261510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 on Abstractions</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Depend on abstractions means to </a:t>
            </a:r>
            <a:r>
              <a:rPr lang="en-US" dirty="0">
                <a:solidFill>
                  <a:schemeClr val="tx2">
                    <a:lumMod val="75000"/>
                  </a:schemeClr>
                </a:solidFill>
              </a:rPr>
              <a:t>work through interfaces </a:t>
            </a:r>
            <a:r>
              <a:rPr lang="en-US" dirty="0"/>
              <a:t>instead directly use dependent classes</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50</a:t>
            </a:fld>
            <a:endParaRPr lang="en-US" dirty="0"/>
          </a:p>
        </p:txBody>
      </p:sp>
    </p:spTree>
    <p:extLst>
      <p:ext uri="{BB962C8B-B14F-4D97-AF65-F5344CB8AC3E}">
        <p14:creationId xmlns:p14="http://schemas.microsoft.com/office/powerpoint/2010/main" val="2150178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51</a:t>
            </a:fld>
            <a:endParaRPr lang="en-US" dirty="0"/>
          </a:p>
        </p:txBody>
      </p:sp>
    </p:spTree>
    <p:extLst>
      <p:ext uri="{BB962C8B-B14F-4D97-AF65-F5344CB8AC3E}">
        <p14:creationId xmlns:p14="http://schemas.microsoft.com/office/powerpoint/2010/main" val="4101861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5</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833394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violations of DIP</a:t>
            </a:r>
          </a:p>
          <a:p>
            <a:pPr lvl="1"/>
            <a:r>
              <a:rPr lang="en-US" dirty="0"/>
              <a:t>Using of 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p>
          <a:p>
            <a:pPr lvl="1"/>
            <a:r>
              <a:rPr lang="en-US" dirty="0"/>
              <a:t>Using static methods / properties</a:t>
            </a:r>
          </a:p>
          <a:p>
            <a:pPr>
              <a:spcBef>
                <a:spcPts val="1800"/>
              </a:spcBef>
            </a:pPr>
            <a:r>
              <a:rPr lang="en-US" dirty="0"/>
              <a:t>How to fix broken DIP?</a:t>
            </a:r>
          </a:p>
          <a:p>
            <a:pPr lvl="1"/>
            <a:r>
              <a:rPr lang="en-US" dirty="0"/>
              <a:t>Extract interfaces + use constructor injection</a:t>
            </a:r>
          </a:p>
          <a:p>
            <a:pPr lvl="1"/>
            <a:r>
              <a:rPr lang="en-US" dirty="0"/>
              <a:t>Inversion of Control</a:t>
            </a:r>
            <a:r>
              <a:rPr lang="bg-BG" dirty="0"/>
              <a:t> (</a:t>
            </a:r>
            <a:r>
              <a:rPr lang="en-US" noProof="1"/>
              <a:t>IoC</a:t>
            </a:r>
            <a:r>
              <a:rPr lang="en-US" dirty="0"/>
              <a:t>) container</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58</a:t>
            </a:fld>
            <a:endParaRPr lang="en-US" dirty="0"/>
          </a:p>
        </p:txBody>
      </p:sp>
    </p:spTree>
    <p:extLst>
      <p:ext uri="{BB962C8B-B14F-4D97-AF65-F5344CB8AC3E}">
        <p14:creationId xmlns:p14="http://schemas.microsoft.com/office/powerpoint/2010/main" val="2201519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2428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572137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61</a:t>
            </a:fld>
            <a:endParaRPr lang="en-US" dirty="0"/>
          </a:p>
        </p:txBody>
      </p:sp>
    </p:spTree>
    <p:extLst>
      <p:ext uri="{BB962C8B-B14F-4D97-AF65-F5344CB8AC3E}">
        <p14:creationId xmlns:p14="http://schemas.microsoft.com/office/powerpoint/2010/main" val="3907860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379416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4262106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826145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338155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abstraction there is no limit in implementation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281474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best not to try to predict the future, but once a change is needed, modify the design so future changes of that same kind can be accommodated.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311783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112066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13" Type="http://schemas.openxmlformats.org/officeDocument/2006/relationships/image" Target="../media/image3.png"/><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17-Mar-18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8" name="Picture 7">
            <a:extLst>
              <a:ext uri="{FF2B5EF4-FFF2-40B4-BE49-F238E27FC236}">
                <a16:creationId xmlns:a16="http://schemas.microsoft.com/office/drawing/2014/main" id="{8A73D250-FD07-4E38-82BE-C93637C3793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3FC8E1F8-6924-4050-9FA6-EFB9C98F010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7" name="Rectangle 16"/>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pic>
        <p:nvPicPr>
          <p:cNvPr id="16" name="Picture 15">
            <a:extLst>
              <a:ext uri="{FF2B5EF4-FFF2-40B4-BE49-F238E27FC236}">
                <a16:creationId xmlns:a16="http://schemas.microsoft.com/office/drawing/2014/main" id="{1616756D-7CBA-4362-9055-79460D0BB95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20967714">
            <a:off x="504277" y="2018007"/>
            <a:ext cx="2849278" cy="3305665"/>
          </a:xfrm>
          <a:prstGeom prst="rect">
            <a:avLst/>
          </a:prstGeom>
        </p:spPr>
      </p:pic>
      <p:pic>
        <p:nvPicPr>
          <p:cNvPr id="18" name="Picture 17">
            <a:extLst>
              <a:ext uri="{FF2B5EF4-FFF2-40B4-BE49-F238E27FC236}">
                <a16:creationId xmlns:a16="http://schemas.microsoft.com/office/drawing/2014/main" id="{A98886CB-C2B6-4C19-97BD-01157B2320A2}"/>
              </a:ext>
            </a:extLst>
          </p:cNvPr>
          <p:cNvPicPr>
            <a:picLocks noChangeAspect="1"/>
          </p:cNvPicPr>
          <p:nvPr userDrawn="1"/>
        </p:nvPicPr>
        <p:blipFill>
          <a:blip r:embed="rId1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38828175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17-Mar-18</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creativecommons.org/licenses/by-nc-sa/4.0/"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oftuni.bg/"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leancoders.com/episode/clean-code-episode-1/show?autoplay=tru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34.png"/><Relationship Id="rId18" Type="http://schemas.openxmlformats.org/officeDocument/2006/relationships/hyperlink" Target="https://netpeak.net/" TargetMode="External"/><Relationship Id="rId3" Type="http://schemas.openxmlformats.org/officeDocument/2006/relationships/hyperlink" Target="https://softuni.bg/courses/csharp-oop-advanced-high-quality-code" TargetMode="External"/><Relationship Id="rId7" Type="http://schemas.openxmlformats.org/officeDocument/2006/relationships/image" Target="../media/image31.png"/><Relationship Id="rId12" Type="http://schemas.openxmlformats.org/officeDocument/2006/relationships/hyperlink" Target="http://www.superhosting.bg/" TargetMode="External"/><Relationship Id="rId17" Type="http://schemas.openxmlformats.org/officeDocument/2006/relationships/image" Target="../media/image36.png"/><Relationship Id="rId2" Type="http://schemas.openxmlformats.org/officeDocument/2006/relationships/notesSlide" Target="../notesSlides/notesSlide32.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5.png"/><Relationship Id="rId10" Type="http://schemas.openxmlformats.org/officeDocument/2006/relationships/hyperlink" Target="http://www.infragistics.com/" TargetMode="External"/><Relationship Id="rId19" Type="http://schemas.openxmlformats.org/officeDocument/2006/relationships/image" Target="../media/image37.png"/><Relationship Id="rId4" Type="http://schemas.openxmlformats.org/officeDocument/2006/relationships/hyperlink" Target="http://xs-software.com/" TargetMode="External"/><Relationship Id="rId9" Type="http://schemas.openxmlformats.org/officeDocument/2006/relationships/image" Target="../media/image32.png"/><Relationship Id="rId14" Type="http://schemas.openxmlformats.org/officeDocument/2006/relationships/hyperlink" Target="http://www.telenor.bg/"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telerikacademy.com/Courses/Courses/Details/219" TargetMode="External"/><Relationship Id="rId3" Type="http://schemas.openxmlformats.org/officeDocument/2006/relationships/hyperlink" Target="http://creativecommons.org/licenses/by-nc-sa/4.0/" TargetMode="External"/><Relationship Id="rId7" Type="http://schemas.openxmlformats.org/officeDocument/2006/relationships/hyperlink" Target="http://creativecommons.org/licenses/by-nc-sa/3.0/deed.en_U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telerikacademy.com/Courses/Courses/Details/81" TargetMode="External"/><Relationship Id="rId5" Type="http://schemas.openxmlformats.org/officeDocument/2006/relationships/hyperlink" Target="http://creativecommons.org/licenses/by-sa/4.0/" TargetMode="External"/><Relationship Id="rId4" Type="http://schemas.openxmlformats.org/officeDocument/2006/relationships/hyperlink" Target="http://www.introprogramming.info/english-intro-csharp-book/" TargetMode="External"/><Relationship Id="rId9" Type="http://schemas.openxmlformats.org/officeDocument/2006/relationships/image" Target="../media/image7.png"/></Relationships>
</file>

<file path=ppt/slides/_rels/slide62.xml.rels><?xml version="1.0" encoding="UTF-8" standalone="yes"?>
<Relationships xmlns="http://schemas.openxmlformats.org/package/2006/relationships"><Relationship Id="rId8" Type="http://schemas.openxmlformats.org/officeDocument/2006/relationships/hyperlink" Target="http://www.facebook.com/SoftwareUniversity" TargetMode="External"/><Relationship Id="rId3" Type="http://schemas.openxmlformats.org/officeDocument/2006/relationships/hyperlink" Target="http://softuni.bg/" TargetMode="Externa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41.png"/><Relationship Id="rId5" Type="http://schemas.openxmlformats.org/officeDocument/2006/relationships/hyperlink" Target="https://www.facebook.com/SoftwareUniversity" TargetMode="External"/><Relationship Id="rId10" Type="http://schemas.openxmlformats.org/officeDocument/2006/relationships/image" Target="../media/image40.png"/><Relationship Id="rId4" Type="http://schemas.openxmlformats.org/officeDocument/2006/relationships/hyperlink" Target="http://softuni.foundation/" TargetMode="External"/><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59015" y="685800"/>
            <a:ext cx="7618286" cy="1126264"/>
          </a:xfrm>
        </p:spPr>
        <p:txBody>
          <a:bodyPr>
            <a:normAutofit/>
          </a:bodyPr>
          <a:lstStyle/>
          <a:p>
            <a:r>
              <a:rPr lang="en-US"/>
              <a:t>SOLID Principles</a:t>
            </a:r>
            <a:endParaRPr lang="en-US" dirty="0"/>
          </a:p>
        </p:txBody>
      </p:sp>
      <p:sp>
        <p:nvSpPr>
          <p:cNvPr id="6" name="Subtitle 5"/>
          <p:cNvSpPr>
            <a:spLocks noGrp="1"/>
          </p:cNvSpPr>
          <p:nvPr>
            <p:ph type="subTitle" idx="1"/>
          </p:nvPr>
        </p:nvSpPr>
        <p:spPr>
          <a:xfrm>
            <a:off x="3142370" y="1906631"/>
            <a:ext cx="8443700" cy="1157741"/>
          </a:xfrm>
        </p:spPr>
        <p:txBody>
          <a:bodyPr>
            <a:noAutofit/>
          </a:bodyPr>
          <a:lstStyle/>
          <a:p>
            <a:pPr>
              <a:spcAft>
                <a:spcPts val="0"/>
              </a:spcAft>
            </a:pPr>
            <a:r>
              <a:rPr lang="en-US"/>
              <a:t>Design Principles and Approaches</a:t>
            </a:r>
            <a:endParaRPr lang="en-US" dirty="0"/>
          </a:p>
        </p:txBody>
      </p:sp>
      <p:pic>
        <p:nvPicPr>
          <p:cNvPr id="102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17" name="Text Placeholder 6"/>
          <p:cNvSpPr>
            <a:spLocks noGrp="1"/>
          </p:cNvSpPr>
          <p:nvPr>
            <p:ph type="body" sz="quarter" idx="10"/>
          </p:nvPr>
        </p:nvSpPr>
        <p:spPr>
          <a:xfrm>
            <a:off x="760412" y="4343400"/>
            <a:ext cx="3187613" cy="525135"/>
          </a:xfrm>
        </p:spPr>
        <p:txBody>
          <a:bodyPr/>
          <a:lstStyle/>
          <a:p>
            <a:r>
              <a:rPr lang="en-US"/>
              <a:t>SoftUni Team</a:t>
            </a:r>
            <a:endParaRPr lang="en-US" dirty="0"/>
          </a:p>
        </p:txBody>
      </p:sp>
      <p:sp>
        <p:nvSpPr>
          <p:cNvPr id="18" name="Text Placeholder 7"/>
          <p:cNvSpPr>
            <a:spLocks noGrp="1"/>
          </p:cNvSpPr>
          <p:nvPr>
            <p:ph type="body" sz="quarter" idx="13"/>
          </p:nvPr>
        </p:nvSpPr>
        <p:spPr>
          <a:xfrm>
            <a:off x="760413" y="4813299"/>
            <a:ext cx="3187614" cy="444343"/>
          </a:xfrm>
        </p:spPr>
        <p:txBody>
          <a:bodyPr/>
          <a:lstStyle/>
          <a:p>
            <a:r>
              <a:rPr lang="en-US"/>
              <a:t>Technical Trainers</a:t>
            </a:r>
            <a:endParaRPr lang="en-US" dirty="0"/>
          </a:p>
        </p:txBody>
      </p:sp>
      <p:sp>
        <p:nvSpPr>
          <p:cNvPr id="19" name="Text Placeholder 10"/>
          <p:cNvSpPr>
            <a:spLocks noGrp="1"/>
          </p:cNvSpPr>
          <p:nvPr>
            <p:ph type="body" sz="quarter" idx="17"/>
          </p:nvPr>
        </p:nvSpPr>
        <p:spPr>
          <a:xfrm>
            <a:off x="760412" y="5257800"/>
            <a:ext cx="3187613" cy="363552"/>
          </a:xfrm>
        </p:spPr>
        <p:txBody>
          <a:bodyPr/>
          <a:lstStyle/>
          <a:p>
            <a:r>
              <a:rPr lang="en-US"/>
              <a:t>Software University</a:t>
            </a:r>
            <a:endParaRPr lang="en-US" dirty="0"/>
          </a:p>
        </p:txBody>
      </p:sp>
      <p:sp>
        <p:nvSpPr>
          <p:cNvPr id="20" name="Text Placeholder 11"/>
          <p:cNvSpPr>
            <a:spLocks noGrp="1"/>
          </p:cNvSpPr>
          <p:nvPr>
            <p:ph type="body" sz="quarter" idx="18"/>
          </p:nvPr>
        </p:nvSpPr>
        <p:spPr>
          <a:xfrm>
            <a:off x="760412" y="5598962"/>
            <a:ext cx="3187613" cy="331235"/>
          </a:xfrm>
        </p:spPr>
        <p:txBody>
          <a:bodyPr/>
          <a:lstStyle/>
          <a:p>
            <a:r>
              <a:rPr lang="en-US">
                <a:hlinkClick r:id="rId5"/>
              </a:rPr>
              <a:t>http://softuni.bg</a:t>
            </a:r>
            <a:endParaRPr lang="en-US" dirty="0"/>
          </a:p>
        </p:txBody>
      </p:sp>
      <p:sp>
        <p:nvSpPr>
          <p:cNvPr id="21" name="TextBox 20"/>
          <p:cNvSpPr txBox="1"/>
          <p:nvPr/>
        </p:nvSpPr>
        <p:spPr>
          <a:xfrm rot="576164">
            <a:off x="4652827" y="3441732"/>
            <a:ext cx="2169505" cy="720197"/>
          </a:xfrm>
          <a:prstGeom prst="rect">
            <a:avLst/>
          </a:prstGeom>
          <a:noFill/>
        </p:spPr>
        <p:txBody>
          <a:bodyPr wrap="none" rtlCol="0">
            <a:spAutoFit/>
          </a:bodyPr>
          <a:lstStyle/>
          <a:p>
            <a:pPr algn="ctr">
              <a:lnSpc>
                <a:spcPct val="85000"/>
              </a:lnSpc>
            </a:pPr>
            <a:r>
              <a:rPr lang="en-US" b="1" spc="50">
                <a:ln w="9525" cmpd="sng">
                  <a:solidFill>
                    <a:srgbClr val="FFA72A"/>
                  </a:solidFill>
                  <a:prstDash val="solid"/>
                </a:ln>
                <a:solidFill>
                  <a:srgbClr val="FFF0D9"/>
                </a:solidFill>
                <a:effectLst>
                  <a:glow rad="38100">
                    <a:srgbClr val="F0A22E">
                      <a:alpha val="40000"/>
                    </a:srgbClr>
                  </a:glow>
                </a:effectLst>
              </a:rPr>
              <a:t>OOP Advanced</a:t>
            </a:r>
            <a:endParaRPr lang="en-US" b="1" spc="50" dirty="0">
              <a:ln w="9525" cmpd="sng">
                <a:solidFill>
                  <a:srgbClr val="FFA72A"/>
                </a:solidFill>
                <a:prstDash val="solid"/>
              </a:ln>
              <a:solidFill>
                <a:srgbClr val="FFF0D9"/>
              </a:solidFill>
              <a:effectLst>
                <a:glow rad="38100">
                  <a:srgbClr val="F0A22E">
                    <a:alpha val="40000"/>
                  </a:srgbClr>
                </a:glow>
              </a:effectLst>
            </a:endParaRPr>
          </a:p>
          <a:p>
            <a:pPr algn="ctr">
              <a:lnSpc>
                <a:spcPct val="85000"/>
              </a:lnSpc>
            </a:pPr>
            <a:r>
              <a:rPr lang="en-US" b="1" spc="50" dirty="0">
                <a:ln w="9525" cmpd="sng">
                  <a:solidFill>
                    <a:srgbClr val="FFA72A"/>
                  </a:solidFill>
                  <a:prstDash val="solid"/>
                </a:ln>
                <a:solidFill>
                  <a:srgbClr val="FFF0D9"/>
                </a:solidFill>
                <a:effectLst>
                  <a:glow rad="38100">
                    <a:srgbClr val="F0A22E">
                      <a:alpha val="40000"/>
                    </a:srgbClr>
                  </a:glow>
                </a:effectLst>
              </a:rPr>
              <a:t>C#</a:t>
            </a:r>
          </a:p>
        </p:txBody>
      </p:sp>
      <p:pic>
        <p:nvPicPr>
          <p:cNvPr id="14" name="Picture 13">
            <a:extLst>
              <a:ext uri="{FF2B5EF4-FFF2-40B4-BE49-F238E27FC236}">
                <a16:creationId xmlns:a16="http://schemas.microsoft.com/office/drawing/2014/main" id="{E3FAB8D4-0A17-4338-BC40-CE2DB30BBE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686" y="2274499"/>
            <a:ext cx="2212117" cy="551743"/>
          </a:xfrm>
          <a:prstGeom prst="rect">
            <a:avLst/>
          </a:prstGeom>
        </p:spPr>
      </p:pic>
      <p:pic>
        <p:nvPicPr>
          <p:cNvPr id="22" name="Picture 21">
            <a:extLst>
              <a:ext uri="{FF2B5EF4-FFF2-40B4-BE49-F238E27FC236}">
                <a16:creationId xmlns:a16="http://schemas.microsoft.com/office/drawing/2014/main" id="{8CCD4E91-1CC9-4103-881C-E5E522ECA63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512762" y="3810398"/>
            <a:ext cx="2253081" cy="2438400"/>
          </a:xfrm>
          <a:prstGeom prst="rect">
            <a:avLst/>
          </a:prstGeom>
        </p:spPr>
      </p:pic>
      <p:pic>
        <p:nvPicPr>
          <p:cNvPr id="3" name="Picture 2">
            <a:extLst>
              <a:ext uri="{FF2B5EF4-FFF2-40B4-BE49-F238E27FC236}">
                <a16:creationId xmlns:a16="http://schemas.microsoft.com/office/drawing/2014/main" id="{6F48C223-B729-4899-8655-F50DB2FCCB12}"/>
              </a:ext>
            </a:extLst>
          </p:cNvPr>
          <p:cNvPicPr>
            <a:picLocks noChangeAspect="1"/>
          </p:cNvPicPr>
          <p:nvPr/>
        </p:nvPicPr>
        <p:blipFill>
          <a:blip r:embed="rId8"/>
          <a:stretch>
            <a:fillRect/>
          </a:stretch>
        </p:blipFill>
        <p:spPr>
          <a:xfrm>
            <a:off x="6932612" y="2972635"/>
            <a:ext cx="4944285" cy="3414056"/>
          </a:xfrm>
          <a:prstGeom prst="roundRect">
            <a:avLst>
              <a:gd name="adj" fmla="val 7214"/>
            </a:avLst>
          </a:prstGeom>
        </p:spPr>
      </p:pic>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252" y="5562600"/>
            <a:ext cx="9832319" cy="774883"/>
          </a:xfrm>
        </p:spPr>
        <p:txBody>
          <a:bodyPr/>
          <a:lstStyle/>
          <a:p>
            <a:pPr>
              <a:lnSpc>
                <a:spcPts val="5400"/>
              </a:lnSpc>
            </a:pPr>
            <a:r>
              <a:rPr lang="en-US" dirty="0"/>
              <a:t>Open/Closed</a:t>
            </a:r>
          </a:p>
        </p:txBody>
      </p:sp>
      <p:pic>
        <p:nvPicPr>
          <p:cNvPr id="7" name="Picture 6" descr="A person posing for a photo&#10;&#10;Description generated with high confidence">
            <a:extLst>
              <a:ext uri="{FF2B5EF4-FFF2-40B4-BE49-F238E27FC236}">
                <a16:creationId xmlns:a16="http://schemas.microsoft.com/office/drawing/2014/main" id="{3C004648-6BD9-4916-B636-3F55B589DE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17811" y="609600"/>
            <a:ext cx="6553200" cy="4800600"/>
          </a:xfrm>
          <a:prstGeom prst="rect">
            <a:avLst/>
          </a:prstGeom>
        </p:spPr>
      </p:pic>
    </p:spTree>
    <p:extLst>
      <p:ext uri="{BB962C8B-B14F-4D97-AF65-F5344CB8AC3E}">
        <p14:creationId xmlns:p14="http://schemas.microsoft.com/office/powerpoint/2010/main" val="28032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9E4C5E-3F31-4A42-98A3-E9FA9BB08C64}"/>
              </a:ext>
            </a:extLst>
          </p:cNvPr>
          <p:cNvSpPr>
            <a:spLocks noGrp="1"/>
          </p:cNvSpPr>
          <p:nvPr>
            <p:ph idx="1"/>
          </p:nvPr>
        </p:nvSpPr>
        <p:spPr/>
        <p:txBody>
          <a:bodyPr>
            <a:normAutofit/>
          </a:bodyPr>
          <a:lstStyle/>
          <a:p>
            <a:r>
              <a:rPr lang="en-US" noProof="1"/>
              <a:t>Software entities like classes, modules and functions should be </a:t>
            </a:r>
            <a:r>
              <a:rPr lang="en-US" noProof="1">
                <a:solidFill>
                  <a:schemeClr val="tx2">
                    <a:lumMod val="75000"/>
                  </a:schemeClr>
                </a:solidFill>
              </a:rPr>
              <a:t>open for extension</a:t>
            </a:r>
            <a:r>
              <a:rPr lang="en-US" noProof="1"/>
              <a:t>, but </a:t>
            </a:r>
            <a:r>
              <a:rPr lang="en-US" noProof="1">
                <a:solidFill>
                  <a:schemeClr val="tx2">
                    <a:lumMod val="75000"/>
                  </a:schemeClr>
                </a:solidFill>
              </a:rPr>
              <a:t>closed for modifications</a:t>
            </a:r>
          </a:p>
          <a:p>
            <a:r>
              <a:rPr lang="en-US" dirty="0">
                <a:solidFill>
                  <a:schemeClr val="tx2">
                    <a:lumMod val="75000"/>
                  </a:schemeClr>
                </a:solidFill>
              </a:rPr>
              <a:t>Extensibility</a:t>
            </a:r>
            <a:r>
              <a:rPr lang="en-US" dirty="0"/>
              <a:t> – adding new behavior </a:t>
            </a:r>
            <a:r>
              <a:rPr lang="en-US" dirty="0">
                <a:solidFill>
                  <a:schemeClr val="tx2">
                    <a:lumMod val="75000"/>
                  </a:schemeClr>
                </a:solidFill>
              </a:rPr>
              <a:t>doesn’t require </a:t>
            </a:r>
            <a:r>
              <a:rPr lang="en-US" dirty="0"/>
              <a:t>changes</a:t>
            </a:r>
            <a:r>
              <a:rPr lang="en-US" dirty="0">
                <a:solidFill>
                  <a:schemeClr val="tx2">
                    <a:lumMod val="75000"/>
                  </a:schemeClr>
                </a:solidFill>
              </a:rPr>
              <a:t> </a:t>
            </a:r>
            <a:r>
              <a:rPr lang="en-US" dirty="0"/>
              <a:t>over </a:t>
            </a:r>
            <a:r>
              <a:rPr lang="en-US" dirty="0">
                <a:solidFill>
                  <a:schemeClr val="tx2">
                    <a:lumMod val="75000"/>
                  </a:schemeClr>
                </a:solidFill>
              </a:rPr>
              <a:t>existing source code</a:t>
            </a:r>
          </a:p>
          <a:p>
            <a:r>
              <a:rPr lang="en-US" noProof="1">
                <a:solidFill>
                  <a:schemeClr val="tx2">
                    <a:lumMod val="75000"/>
                  </a:schemeClr>
                </a:solidFill>
              </a:rPr>
              <a:t>Reusability</a:t>
            </a:r>
            <a:r>
              <a:rPr lang="en-US" noProof="1">
                <a:solidFill>
                  <a:schemeClr val="accent1">
                    <a:lumMod val="60000"/>
                    <a:lumOff val="40000"/>
                  </a:schemeClr>
                </a:solidFill>
              </a:rPr>
              <a:t> </a:t>
            </a:r>
            <a:r>
              <a:rPr lang="en-US" noProof="1"/>
              <a:t>– subsystems are </a:t>
            </a:r>
            <a:r>
              <a:rPr lang="en-US" dirty="0">
                <a:solidFill>
                  <a:schemeClr val="tx2">
                    <a:lumMod val="75000"/>
                  </a:schemeClr>
                </a:solidFill>
              </a:rPr>
              <a:t>suitable for reusing </a:t>
            </a:r>
            <a:r>
              <a:rPr lang="en-US" dirty="0"/>
              <a:t>in other projects – modularity</a:t>
            </a:r>
            <a:endParaRPr lang="en-US" noProof="1"/>
          </a:p>
        </p:txBody>
      </p:sp>
      <p:sp>
        <p:nvSpPr>
          <p:cNvPr id="4" name="Title 3">
            <a:extLst>
              <a:ext uri="{FF2B5EF4-FFF2-40B4-BE49-F238E27FC236}">
                <a16:creationId xmlns:a16="http://schemas.microsoft.com/office/drawing/2014/main" id="{36E64AAB-ACEC-4F17-A6CA-A4451E19BE2F}"/>
              </a:ext>
            </a:extLst>
          </p:cNvPr>
          <p:cNvSpPr>
            <a:spLocks noGrp="1"/>
          </p:cNvSpPr>
          <p:nvPr>
            <p:ph type="title"/>
          </p:nvPr>
        </p:nvSpPr>
        <p:spPr/>
        <p:txBody>
          <a:bodyPr/>
          <a:lstStyle/>
          <a:p>
            <a:r>
              <a:rPr lang="en-US" dirty="0"/>
              <a:t>What is the Open/Closed Principle?</a:t>
            </a:r>
          </a:p>
        </p:txBody>
      </p:sp>
    </p:spTree>
    <p:extLst>
      <p:ext uri="{BB962C8B-B14F-4D97-AF65-F5344CB8AC3E}">
        <p14:creationId xmlns:p14="http://schemas.microsoft.com/office/powerpoint/2010/main" val="206129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8A4CD-6550-4F4A-AC40-2187172C992B}"/>
              </a:ext>
            </a:extLst>
          </p:cNvPr>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a:extLst>
              <a:ext uri="{FF2B5EF4-FFF2-40B4-BE49-F238E27FC236}">
                <a16:creationId xmlns:a16="http://schemas.microsoft.com/office/drawing/2014/main" id="{C5667486-8754-4BBE-8876-9543B9B1E2F9}"/>
              </a:ext>
            </a:extLst>
          </p:cNvPr>
          <p:cNvSpPr>
            <a:spLocks noGrp="1"/>
          </p:cNvSpPr>
          <p:nvPr>
            <p:ph idx="1"/>
          </p:nvPr>
        </p:nvSpPr>
        <p:spPr/>
        <p:txBody>
          <a:bodyPr>
            <a:normAutofit/>
          </a:bodyPr>
          <a:lstStyle/>
          <a:p>
            <a:r>
              <a:rPr lang="en-US" dirty="0"/>
              <a:t>Need to </a:t>
            </a:r>
            <a:r>
              <a:rPr lang="en-US" dirty="0">
                <a:solidFill>
                  <a:schemeClr val="tx2">
                    <a:lumMod val="75000"/>
                  </a:schemeClr>
                </a:solidFill>
              </a:rPr>
              <a:t>retest</a:t>
            </a:r>
            <a:r>
              <a:rPr lang="en-US" dirty="0"/>
              <a:t> after changes </a:t>
            </a:r>
          </a:p>
          <a:p>
            <a:pPr lvl="1"/>
            <a:r>
              <a:rPr lang="en-US" dirty="0"/>
              <a:t>Old parts changed -&gt; possible bugs</a:t>
            </a:r>
          </a:p>
          <a:p>
            <a:r>
              <a:rPr lang="en-US" dirty="0">
                <a:solidFill>
                  <a:schemeClr val="tx2">
                    <a:lumMod val="75000"/>
                  </a:schemeClr>
                </a:solidFill>
              </a:rPr>
              <a:t>Cascading changes </a:t>
            </a:r>
            <a:r>
              <a:rPr lang="en-US" dirty="0"/>
              <a:t>through modules </a:t>
            </a:r>
          </a:p>
          <a:p>
            <a:r>
              <a:rPr lang="en-US" dirty="0"/>
              <a:t>Logic depends on </a:t>
            </a:r>
            <a:r>
              <a:rPr lang="en-US" dirty="0">
                <a:solidFill>
                  <a:schemeClr val="tx2">
                    <a:lumMod val="75000"/>
                  </a:schemeClr>
                </a:solidFill>
              </a:rPr>
              <a:t>conditional </a:t>
            </a:r>
            <a:r>
              <a:rPr lang="en-US">
                <a:solidFill>
                  <a:schemeClr val="tx2">
                    <a:lumMod val="75000"/>
                  </a:schemeClr>
                </a:solidFill>
              </a:rPr>
              <a:t>statements </a:t>
            </a:r>
            <a:r>
              <a:rPr lang="en-US"/>
              <a:t>(“</a:t>
            </a:r>
            <a:r>
              <a:rPr lang="en-US">
                <a:solidFill>
                  <a:schemeClr val="tx2">
                    <a:lumMod val="75000"/>
                  </a:schemeClr>
                </a:solidFill>
              </a:rPr>
              <a:t>IS-A</a:t>
            </a:r>
            <a:r>
              <a:rPr lang="en-US"/>
              <a:t>” </a:t>
            </a:r>
            <a:r>
              <a:rPr lang="en-US" dirty="0"/>
              <a:t>checking)</a:t>
            </a:r>
          </a:p>
          <a:p>
            <a:endParaRPr lang="en-US" dirty="0"/>
          </a:p>
        </p:txBody>
      </p:sp>
      <p:sp>
        <p:nvSpPr>
          <p:cNvPr id="4" name="Title 3">
            <a:extLst>
              <a:ext uri="{FF2B5EF4-FFF2-40B4-BE49-F238E27FC236}">
                <a16:creationId xmlns:a16="http://schemas.microsoft.com/office/drawing/2014/main" id="{E9A1DBFA-E305-408C-B99B-FCDBCFB2A5D7}"/>
              </a:ext>
            </a:extLst>
          </p:cNvPr>
          <p:cNvSpPr>
            <a:spLocks noGrp="1"/>
          </p:cNvSpPr>
          <p:nvPr>
            <p:ph type="title"/>
          </p:nvPr>
        </p:nvSpPr>
        <p:spPr/>
        <p:txBody>
          <a:bodyPr/>
          <a:lstStyle/>
          <a:p>
            <a:r>
              <a:rPr lang="en-US" dirty="0"/>
              <a:t>Design Smell - Violations</a:t>
            </a:r>
          </a:p>
        </p:txBody>
      </p:sp>
      <p:pic>
        <p:nvPicPr>
          <p:cNvPr id="5" name="Picture 4">
            <a:extLst>
              <a:ext uri="{FF2B5EF4-FFF2-40B4-BE49-F238E27FC236}">
                <a16:creationId xmlns:a16="http://schemas.microsoft.com/office/drawing/2014/main" id="{6316EF1C-F3CA-4A4A-8E7F-0F836AAE9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324" y="4114800"/>
            <a:ext cx="6477000" cy="2147900"/>
          </a:xfrm>
          <a:prstGeom prst="rect">
            <a:avLst/>
          </a:prstGeom>
        </p:spPr>
      </p:pic>
    </p:spTree>
    <p:extLst>
      <p:ext uri="{BB962C8B-B14F-4D97-AF65-F5344CB8AC3E}">
        <p14:creationId xmlns:p14="http://schemas.microsoft.com/office/powerpoint/2010/main" val="222341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A38395-FDAF-4732-8947-14670E35CB7A}"/>
              </a:ext>
            </a:extLst>
          </p:cNvPr>
          <p:cNvSpPr>
            <a:spLocks noGrp="1"/>
          </p:cNvSpPr>
          <p:nvPr>
            <p:ph idx="1"/>
          </p:nvPr>
        </p:nvSpPr>
        <p:spPr/>
        <p:txBody>
          <a:bodyPr>
            <a:normAutofit/>
          </a:bodyPr>
          <a:lstStyle/>
          <a:p>
            <a:r>
              <a:rPr lang="en-US" dirty="0"/>
              <a:t>Parameters - control behavior specifics via a </a:t>
            </a:r>
            <a:r>
              <a:rPr lang="en-US" dirty="0">
                <a:solidFill>
                  <a:schemeClr val="tx2">
                    <a:lumMod val="75000"/>
                  </a:schemeClr>
                </a:solidFill>
              </a:rPr>
              <a:t>parameter, delegate</a:t>
            </a:r>
          </a:p>
          <a:p>
            <a:r>
              <a:rPr lang="en-US" dirty="0"/>
              <a:t>Rely on abstraction, </a:t>
            </a:r>
            <a:r>
              <a:rPr lang="en-US" dirty="0">
                <a:solidFill>
                  <a:schemeClr val="tx2">
                    <a:lumMod val="75000"/>
                  </a:schemeClr>
                </a:solidFill>
              </a:rPr>
              <a:t>not implementation</a:t>
            </a:r>
          </a:p>
          <a:p>
            <a:pPr lvl="1"/>
            <a:r>
              <a:rPr lang="en-US" dirty="0"/>
              <a:t>Inheritance / Template Method Pattern</a:t>
            </a:r>
          </a:p>
          <a:p>
            <a:r>
              <a:rPr lang="en-US" dirty="0"/>
              <a:t>Strategy Pattern</a:t>
            </a:r>
          </a:p>
          <a:p>
            <a:pPr lvl="1"/>
            <a:r>
              <a:rPr lang="en-US" dirty="0"/>
              <a:t>Plug in model (insert new implementation of the interface)</a:t>
            </a:r>
          </a:p>
          <a:p>
            <a:pPr lvl="1"/>
            <a:endParaRPr lang="en-US" dirty="0"/>
          </a:p>
        </p:txBody>
      </p:sp>
      <p:sp>
        <p:nvSpPr>
          <p:cNvPr id="4" name="Title 3">
            <a:extLst>
              <a:ext uri="{FF2B5EF4-FFF2-40B4-BE49-F238E27FC236}">
                <a16:creationId xmlns:a16="http://schemas.microsoft.com/office/drawing/2014/main" id="{EA1C966C-6CB4-4885-B458-9809D245A45A}"/>
              </a:ext>
            </a:extLst>
          </p:cNvPr>
          <p:cNvSpPr>
            <a:spLocks noGrp="1"/>
          </p:cNvSpPr>
          <p:nvPr>
            <p:ph type="title"/>
          </p:nvPr>
        </p:nvSpPr>
        <p:spPr/>
        <p:txBody>
          <a:bodyPr/>
          <a:lstStyle/>
          <a:p>
            <a:r>
              <a:rPr lang="en-US" dirty="0"/>
              <a:t>OCP - Approaches</a:t>
            </a:r>
          </a:p>
        </p:txBody>
      </p:sp>
    </p:spTree>
    <p:extLst>
      <p:ext uri="{BB962C8B-B14F-4D97-AF65-F5344CB8AC3E}">
        <p14:creationId xmlns:p14="http://schemas.microsoft.com/office/powerpoint/2010/main" val="138186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9CF03C-AB08-4863-8903-A05ECF36E07B}"/>
              </a:ext>
            </a:extLst>
          </p:cNvPr>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a:extLst>
              <a:ext uri="{FF2B5EF4-FFF2-40B4-BE49-F238E27FC236}">
                <a16:creationId xmlns:a16="http://schemas.microsoft.com/office/drawing/2014/main" id="{BDC95DAE-2AD3-4DB5-A6F8-1147DF1A3FE7}"/>
              </a:ext>
            </a:extLst>
          </p:cNvPr>
          <p:cNvSpPr>
            <a:spLocks noGrp="1"/>
          </p:cNvSpPr>
          <p:nvPr>
            <p:ph idx="1"/>
          </p:nvPr>
        </p:nvSpPr>
        <p:spPr/>
        <p:txBody>
          <a:bodyPr>
            <a:normAutofit/>
          </a:bodyPr>
          <a:lstStyle/>
          <a:p>
            <a:r>
              <a:rPr lang="en-US" dirty="0"/>
              <a:t>By experience – know the problem domain and if a change / modification is </a:t>
            </a:r>
            <a:r>
              <a:rPr lang="en-US" dirty="0">
                <a:solidFill>
                  <a:schemeClr val="tx2">
                    <a:lumMod val="75000"/>
                  </a:schemeClr>
                </a:solidFill>
              </a:rPr>
              <a:t>very likely </a:t>
            </a:r>
            <a:r>
              <a:rPr lang="en-US" dirty="0"/>
              <a:t>to recur</a:t>
            </a:r>
          </a:p>
          <a:p>
            <a:r>
              <a:rPr lang="en-US" dirty="0"/>
              <a:t>New domain problem – implement the </a:t>
            </a:r>
            <a:r>
              <a:rPr lang="en-US" dirty="0">
                <a:solidFill>
                  <a:schemeClr val="tx2">
                    <a:lumMod val="75000"/>
                  </a:schemeClr>
                </a:solidFill>
              </a:rPr>
              <a:t>most simple </a:t>
            </a:r>
            <a:r>
              <a:rPr lang="en-US" dirty="0"/>
              <a:t>way</a:t>
            </a:r>
          </a:p>
          <a:p>
            <a:pPr lvl="1"/>
            <a:r>
              <a:rPr lang="en-US" dirty="0"/>
              <a:t>Changes </a:t>
            </a:r>
            <a:r>
              <a:rPr lang="en-US" dirty="0">
                <a:solidFill>
                  <a:schemeClr val="tx2">
                    <a:lumMod val="75000"/>
                  </a:schemeClr>
                </a:solidFill>
              </a:rPr>
              <a:t>once</a:t>
            </a:r>
            <a:r>
              <a:rPr lang="en-US" dirty="0"/>
              <a:t> – </a:t>
            </a:r>
            <a:r>
              <a:rPr lang="en-US" dirty="0">
                <a:solidFill>
                  <a:schemeClr val="tx2">
                    <a:lumMod val="75000"/>
                  </a:schemeClr>
                </a:solidFill>
              </a:rPr>
              <a:t>modify</a:t>
            </a:r>
            <a:r>
              <a:rPr lang="en-US" dirty="0"/>
              <a:t>, </a:t>
            </a:r>
            <a:r>
              <a:rPr lang="en-US" dirty="0">
                <a:solidFill>
                  <a:schemeClr val="tx2">
                    <a:lumMod val="75000"/>
                  </a:schemeClr>
                </a:solidFill>
              </a:rPr>
              <a:t>second</a:t>
            </a:r>
            <a:r>
              <a:rPr lang="en-US" dirty="0"/>
              <a:t> time – </a:t>
            </a:r>
            <a:r>
              <a:rPr lang="en-US" dirty="0">
                <a:solidFill>
                  <a:schemeClr val="tx2">
                    <a:lumMod val="75000"/>
                  </a:schemeClr>
                </a:solidFill>
              </a:rPr>
              <a:t>refactor</a:t>
            </a:r>
          </a:p>
          <a:p>
            <a:r>
              <a:rPr lang="en-US" dirty="0">
                <a:solidFill>
                  <a:schemeClr val="tx2">
                    <a:lumMod val="75000"/>
                  </a:schemeClr>
                </a:solidFill>
              </a:rPr>
              <a:t>TANSTAAFL</a:t>
            </a:r>
            <a:r>
              <a:rPr lang="en-US" dirty="0"/>
              <a:t> – There </a:t>
            </a:r>
            <a:r>
              <a:rPr lang="en-US" dirty="0" err="1"/>
              <a:t>Ain’t</a:t>
            </a:r>
            <a:r>
              <a:rPr lang="en-US" dirty="0"/>
              <a:t> No Such Thing As A Free Lunch</a:t>
            </a:r>
          </a:p>
          <a:p>
            <a:pPr lvl="1"/>
            <a:r>
              <a:rPr lang="en-US" dirty="0"/>
              <a:t>OCP </a:t>
            </a:r>
            <a:r>
              <a:rPr lang="en-US" dirty="0">
                <a:solidFill>
                  <a:schemeClr val="tx2">
                    <a:lumMod val="75000"/>
                  </a:schemeClr>
                </a:solidFill>
              </a:rPr>
              <a:t>adds complexity </a:t>
            </a:r>
            <a:r>
              <a:rPr lang="en-US" dirty="0"/>
              <a:t>to design</a:t>
            </a:r>
          </a:p>
          <a:p>
            <a:pPr lvl="1"/>
            <a:r>
              <a:rPr lang="en-US" dirty="0"/>
              <a:t>No design can be </a:t>
            </a:r>
            <a:r>
              <a:rPr lang="en-US" dirty="0">
                <a:solidFill>
                  <a:schemeClr val="tx2">
                    <a:lumMod val="75000"/>
                  </a:schemeClr>
                </a:solidFill>
              </a:rPr>
              <a:t>closed against all changes </a:t>
            </a:r>
            <a:r>
              <a:rPr lang="en-US" dirty="0"/>
              <a:t>- know which ones to guard</a:t>
            </a:r>
          </a:p>
        </p:txBody>
      </p:sp>
      <p:sp>
        <p:nvSpPr>
          <p:cNvPr id="4" name="Title 3">
            <a:extLst>
              <a:ext uri="{FF2B5EF4-FFF2-40B4-BE49-F238E27FC236}">
                <a16:creationId xmlns:a16="http://schemas.microsoft.com/office/drawing/2014/main" id="{D9B36D91-128A-42B1-85AD-7C805D88DB7D}"/>
              </a:ext>
            </a:extLst>
          </p:cNvPr>
          <p:cNvSpPr>
            <a:spLocks noGrp="1"/>
          </p:cNvSpPr>
          <p:nvPr>
            <p:ph type="title"/>
          </p:nvPr>
        </p:nvSpPr>
        <p:spPr/>
        <p:txBody>
          <a:bodyPr/>
          <a:lstStyle/>
          <a:p>
            <a:r>
              <a:rPr lang="en-US" dirty="0"/>
              <a:t>OCP - When to Apply</a:t>
            </a:r>
          </a:p>
        </p:txBody>
      </p:sp>
    </p:spTree>
    <p:extLst>
      <p:ext uri="{BB962C8B-B14F-4D97-AF65-F5344CB8AC3E}">
        <p14:creationId xmlns:p14="http://schemas.microsoft.com/office/powerpoint/2010/main" val="422789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76E0DB-D0AD-4B4A-8F0E-E3681EA59C28}"/>
              </a:ext>
            </a:extLst>
          </p:cNvPr>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a:extLst>
              <a:ext uri="{FF2B5EF4-FFF2-40B4-BE49-F238E27FC236}">
                <a16:creationId xmlns:a16="http://schemas.microsoft.com/office/drawing/2014/main" id="{D8F693E5-7758-4498-BE22-E86E493AE3A6}"/>
              </a:ext>
            </a:extLst>
          </p:cNvPr>
          <p:cNvSpPr>
            <a:spLocks noGrp="1"/>
          </p:cNvSpPr>
          <p:nvPr>
            <p:ph type="title"/>
          </p:nvPr>
        </p:nvSpPr>
        <p:spPr/>
        <p:txBody>
          <a:bodyPr/>
          <a:lstStyle/>
          <a:p>
            <a:r>
              <a:rPr lang="en-US" dirty="0"/>
              <a:t>Template Method Pattern</a:t>
            </a:r>
          </a:p>
        </p:txBody>
      </p:sp>
      <p:sp>
        <p:nvSpPr>
          <p:cNvPr id="11" name="Text Box 16">
            <a:extLst>
              <a:ext uri="{FF2B5EF4-FFF2-40B4-BE49-F238E27FC236}">
                <a16:creationId xmlns:a16="http://schemas.microsoft.com/office/drawing/2014/main" id="{46C69509-EC4F-4F8A-B1C0-4B5E55CE987A}"/>
              </a:ext>
            </a:extLst>
          </p:cNvPr>
          <p:cNvSpPr txBox="1">
            <a:spLocks noChangeArrowheads="1"/>
          </p:cNvSpPr>
          <p:nvPr/>
        </p:nvSpPr>
        <p:spPr bwMode="auto">
          <a:xfrm>
            <a:off x="3742436" y="1148791"/>
            <a:ext cx="4443008" cy="3039879"/>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i="1" noProof="1">
                <a:effectLst>
                  <a:outerShdw blurRad="38100" dist="38100" dir="2700000" algn="tl">
                    <a:srgbClr val="000000">
                      <a:alpha val="43137"/>
                    </a:srgbClr>
                  </a:outerShdw>
                </a:effectLst>
                <a:latin typeface="Consolas" pitchFamily="49" charset="0"/>
              </a:rPr>
              <a:t>AbstractClass</a:t>
            </a:r>
          </a:p>
          <a:p>
            <a:pPr algn="ctr">
              <a:lnSpc>
                <a:spcPct val="95000"/>
              </a:lnSpc>
              <a:defRPr/>
            </a:pPr>
            <a:endParaRPr lang="en-US" b="1" noProof="1">
              <a:effectLst>
                <a:outerShdw blurRad="38100" dist="38100" dir="2700000" algn="tl">
                  <a:srgbClr val="000000">
                    <a:alpha val="43137"/>
                  </a:srgbClr>
                </a:outerShdw>
              </a:effectLst>
              <a:latin typeface="Consolas" pitchFamily="49" charset="0"/>
            </a:endParaRPr>
          </a:p>
          <a:p>
            <a:pPr>
              <a:lnSpc>
                <a:spcPct val="95000"/>
              </a:lnSpc>
              <a:defRPr/>
            </a:pPr>
            <a:r>
              <a:rPr lang="en-US" b="1" noProof="1">
                <a:effectLst>
                  <a:outerShdw blurRad="38100" dist="38100" dir="2700000" algn="tl">
                    <a:srgbClr val="000000">
                      <a:alpha val="43137"/>
                    </a:srgbClr>
                  </a:outerShdw>
                </a:effectLst>
                <a:latin typeface="Consolas" pitchFamily="49" charset="0"/>
              </a:rPr>
              <a:t>+ templateMethod() </a:t>
            </a:r>
          </a:p>
          <a:p>
            <a:pPr>
              <a:lnSpc>
                <a:spcPct val="95000"/>
              </a:lnSpc>
              <a:defRPr/>
            </a:pPr>
            <a:r>
              <a:rPr lang="en-US" b="1" noProof="1">
                <a:effectLst>
                  <a:outerShdw blurRad="38100" dist="38100" dir="2700000" algn="tl">
                    <a:srgbClr val="000000">
                      <a:alpha val="43137"/>
                    </a:srgbClr>
                  </a:outerShdw>
                </a:effectLst>
                <a:latin typeface="Consolas" pitchFamily="49" charset="0"/>
              </a:rPr>
              <a:t>+ stepOne()  </a:t>
            </a:r>
          </a:p>
          <a:p>
            <a:pPr>
              <a:lnSpc>
                <a:spcPct val="95000"/>
              </a:lnSpc>
              <a:defRPr/>
            </a:pPr>
            <a:r>
              <a:rPr lang="en-US" b="1" noProof="1">
                <a:effectLst>
                  <a:outerShdw blurRad="38100" dist="38100" dir="2700000" algn="tl">
                    <a:srgbClr val="000000">
                      <a:alpha val="43137"/>
                    </a:srgbClr>
                  </a:outerShdw>
                </a:effectLst>
                <a:latin typeface="Consolas" pitchFamily="49" charset="0"/>
              </a:rPr>
              <a:t>+ stepTwo()</a:t>
            </a:r>
          </a:p>
          <a:p>
            <a:pPr>
              <a:lnSpc>
                <a:spcPct val="95000"/>
              </a:lnSpc>
              <a:defRPr/>
            </a:pPr>
            <a:r>
              <a:rPr lang="en-US" b="1" noProof="1">
                <a:effectLst>
                  <a:outerShdw blurRad="38100" dist="38100" dir="2700000" algn="tl">
                    <a:srgbClr val="000000">
                      <a:alpha val="43137"/>
                    </a:srgbClr>
                  </a:outerShdw>
                </a:effectLst>
                <a:latin typeface="Consolas" pitchFamily="49" charset="0"/>
              </a:rPr>
              <a:t> . . . </a:t>
            </a:r>
          </a:p>
        </p:txBody>
      </p:sp>
      <p:sp>
        <p:nvSpPr>
          <p:cNvPr id="16" name="Text Box 16">
            <a:extLst>
              <a:ext uri="{FF2B5EF4-FFF2-40B4-BE49-F238E27FC236}">
                <a16:creationId xmlns:a16="http://schemas.microsoft.com/office/drawing/2014/main" id="{CDBB398E-5930-44AF-91CC-E96EDAAC3516}"/>
              </a:ext>
            </a:extLst>
          </p:cNvPr>
          <p:cNvSpPr txBox="1">
            <a:spLocks noChangeArrowheads="1"/>
          </p:cNvSpPr>
          <p:nvPr/>
        </p:nvSpPr>
        <p:spPr bwMode="auto">
          <a:xfrm>
            <a:off x="1446212" y="4577023"/>
            <a:ext cx="4054256" cy="159517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ConcreteClassOne</a:t>
            </a:r>
          </a:p>
          <a:p>
            <a:pPr algn="ctr">
              <a:lnSpc>
                <a:spcPct val="95000"/>
              </a:lnSpc>
              <a:defRPr/>
            </a:pPr>
            <a:endParaRPr lang="en-US" b="1" noProof="1">
              <a:effectLst>
                <a:outerShdw blurRad="38100" dist="38100" dir="2700000" algn="tl">
                  <a:srgbClr val="000000">
                    <a:alpha val="43137"/>
                  </a:srgbClr>
                </a:outerShdw>
              </a:effectLst>
              <a:latin typeface="Consolas" pitchFamily="49" charset="0"/>
            </a:endParaRPr>
          </a:p>
          <a:p>
            <a:pPr>
              <a:lnSpc>
                <a:spcPct val="95000"/>
              </a:lnSpc>
              <a:defRPr/>
            </a:pPr>
            <a:r>
              <a:rPr lang="en-US" b="1" noProof="1">
                <a:effectLst>
                  <a:outerShdw blurRad="38100" dist="38100" dir="2700000" algn="tl">
                    <a:srgbClr val="000000">
                      <a:alpha val="43137"/>
                    </a:srgbClr>
                  </a:outerShdw>
                </a:effectLst>
                <a:latin typeface="Consolas" pitchFamily="49" charset="0"/>
              </a:rPr>
              <a:t>+ stepOne() </a:t>
            </a:r>
          </a:p>
          <a:p>
            <a:pPr>
              <a:lnSpc>
                <a:spcPct val="95000"/>
              </a:lnSpc>
              <a:defRPr/>
            </a:pPr>
            <a:r>
              <a:rPr lang="en-US" b="1" noProof="1">
                <a:effectLst>
                  <a:outerShdw blurRad="38100" dist="38100" dir="2700000" algn="tl">
                    <a:srgbClr val="000000">
                      <a:alpha val="43137"/>
                    </a:srgbClr>
                  </a:outerShdw>
                </a:effectLst>
                <a:latin typeface="Consolas" pitchFamily="49" charset="0"/>
              </a:rPr>
              <a:t>+ stepTwo()</a:t>
            </a:r>
          </a:p>
        </p:txBody>
      </p:sp>
      <p:sp>
        <p:nvSpPr>
          <p:cNvPr id="18" name="Up Arrow 72">
            <a:extLst>
              <a:ext uri="{FF2B5EF4-FFF2-40B4-BE49-F238E27FC236}">
                <a16:creationId xmlns:a16="http://schemas.microsoft.com/office/drawing/2014/main" id="{7BAA1D8D-965D-4847-A6EF-59D3127F66BB}"/>
              </a:ext>
            </a:extLst>
          </p:cNvPr>
          <p:cNvSpPr/>
          <p:nvPr/>
        </p:nvSpPr>
        <p:spPr>
          <a:xfrm rot="13446015">
            <a:off x="3388864" y="4116629"/>
            <a:ext cx="367806" cy="3564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p>
        </p:txBody>
      </p:sp>
      <p:sp>
        <p:nvSpPr>
          <p:cNvPr id="19" name="Up Arrow 72">
            <a:extLst>
              <a:ext uri="{FF2B5EF4-FFF2-40B4-BE49-F238E27FC236}">
                <a16:creationId xmlns:a16="http://schemas.microsoft.com/office/drawing/2014/main" id="{75905583-C572-4B0B-940E-0E768351AC03}"/>
              </a:ext>
            </a:extLst>
          </p:cNvPr>
          <p:cNvSpPr/>
          <p:nvPr/>
        </p:nvSpPr>
        <p:spPr>
          <a:xfrm rot="7898592">
            <a:off x="8170503" y="4116629"/>
            <a:ext cx="367806" cy="3564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p>
        </p:txBody>
      </p:sp>
      <p:sp>
        <p:nvSpPr>
          <p:cNvPr id="20" name="Text Box 16">
            <a:extLst>
              <a:ext uri="{FF2B5EF4-FFF2-40B4-BE49-F238E27FC236}">
                <a16:creationId xmlns:a16="http://schemas.microsoft.com/office/drawing/2014/main" id="{440209D7-A326-45DE-9E76-C04406EC8604}"/>
              </a:ext>
            </a:extLst>
          </p:cNvPr>
          <p:cNvSpPr txBox="1">
            <a:spLocks noChangeArrowheads="1"/>
          </p:cNvSpPr>
          <p:nvPr/>
        </p:nvSpPr>
        <p:spPr bwMode="auto">
          <a:xfrm>
            <a:off x="6582664" y="4577023"/>
            <a:ext cx="4054256" cy="159517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ConcreteClassTwo</a:t>
            </a:r>
          </a:p>
          <a:p>
            <a:pPr>
              <a:lnSpc>
                <a:spcPct val="95000"/>
              </a:lnSpc>
              <a:defRPr/>
            </a:pPr>
            <a:endParaRPr lang="en-US" b="1" noProof="1">
              <a:effectLst>
                <a:outerShdw blurRad="38100" dist="38100" dir="2700000" algn="tl">
                  <a:srgbClr val="000000">
                    <a:alpha val="43137"/>
                  </a:srgbClr>
                </a:outerShdw>
              </a:effectLst>
              <a:latin typeface="Consolas" pitchFamily="49" charset="0"/>
            </a:endParaRPr>
          </a:p>
          <a:p>
            <a:pPr>
              <a:lnSpc>
                <a:spcPct val="95000"/>
              </a:lnSpc>
              <a:defRPr/>
            </a:pPr>
            <a:r>
              <a:rPr lang="en-US" b="1" noProof="1">
                <a:effectLst>
                  <a:outerShdw blurRad="38100" dist="38100" dir="2700000" algn="tl">
                    <a:srgbClr val="000000">
                      <a:alpha val="43137"/>
                    </a:srgbClr>
                  </a:outerShdw>
                </a:effectLst>
                <a:latin typeface="Consolas" pitchFamily="49" charset="0"/>
              </a:rPr>
              <a:t>+ stepOne() </a:t>
            </a:r>
          </a:p>
          <a:p>
            <a:pPr>
              <a:lnSpc>
                <a:spcPct val="95000"/>
              </a:lnSpc>
              <a:defRPr/>
            </a:pPr>
            <a:r>
              <a:rPr lang="en-US" b="1" noProof="1">
                <a:effectLst>
                  <a:outerShdw blurRad="38100" dist="38100" dir="2700000" algn="tl">
                    <a:srgbClr val="000000">
                      <a:alpha val="43137"/>
                    </a:srgbClr>
                  </a:outerShdw>
                </a:effectLst>
                <a:latin typeface="Consolas" pitchFamily="49" charset="0"/>
              </a:rPr>
              <a:t>+ stepTwo()</a:t>
            </a:r>
          </a:p>
        </p:txBody>
      </p:sp>
      <p:sp>
        <p:nvSpPr>
          <p:cNvPr id="10" name="AutoShape 6"/>
          <p:cNvSpPr>
            <a:spLocks noChangeArrowheads="1"/>
          </p:cNvSpPr>
          <p:nvPr/>
        </p:nvSpPr>
        <p:spPr bwMode="auto">
          <a:xfrm>
            <a:off x="823115" y="1703207"/>
            <a:ext cx="2590800" cy="967852"/>
          </a:xfrm>
          <a:prstGeom prst="wedgeRoundRectCallout">
            <a:avLst>
              <a:gd name="adj1" fmla="val 64931"/>
              <a:gd name="adj2" fmla="val 5633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Varying behavior</a:t>
            </a:r>
            <a:endParaRPr lang="bg-BG" sz="2800" dirty="0">
              <a:solidFill>
                <a:schemeClr val="tx1"/>
              </a:solidFill>
              <a:latin typeface="+mj-lt"/>
            </a:endParaRPr>
          </a:p>
        </p:txBody>
      </p:sp>
      <p:sp>
        <p:nvSpPr>
          <p:cNvPr id="12" name="AutoShape 6"/>
          <p:cNvSpPr>
            <a:spLocks noChangeArrowheads="1"/>
          </p:cNvSpPr>
          <p:nvPr/>
        </p:nvSpPr>
        <p:spPr bwMode="auto">
          <a:xfrm>
            <a:off x="9218612" y="5374611"/>
            <a:ext cx="2726492" cy="967852"/>
          </a:xfrm>
          <a:prstGeom prst="wedgeRoundRectCallout">
            <a:avLst>
              <a:gd name="adj1" fmla="val -64481"/>
              <a:gd name="adj2" fmla="val -2436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latin typeface="+mj-lt"/>
              </a:rPr>
              <a:t>Implementation </a:t>
            </a:r>
            <a:endParaRPr lang="bg-BG" sz="2800" dirty="0">
              <a:solidFill>
                <a:schemeClr val="tx1"/>
              </a:solidFill>
              <a:latin typeface="+mj-lt"/>
            </a:endParaRPr>
          </a:p>
        </p:txBody>
      </p:sp>
    </p:spTree>
    <p:extLst>
      <p:ext uri="{BB962C8B-B14F-4D97-AF65-F5344CB8AC3E}">
        <p14:creationId xmlns:p14="http://schemas.microsoft.com/office/powerpoint/2010/main" val="102909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
          </p:nvPr>
        </p:nvSpPr>
        <p:spPr/>
        <p:txBody>
          <a:bodyPr/>
          <a:lstStyle/>
          <a:p>
            <a:fld id="{C014DD1E-5D91-48A3-AD6D-45FBA980D106}" type="slidenum">
              <a:rPr lang="en-US" smtClean="0"/>
              <a:pPr/>
              <a:t>16</a:t>
            </a:fld>
            <a:endParaRPr lang="en-US" dirty="0"/>
          </a:p>
        </p:txBody>
      </p:sp>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(2)</a:t>
            </a:r>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455612" y="1295400"/>
            <a:ext cx="11110800"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dirty="0">
                <a:latin typeface="Consolas" panose="020B0609020204030204" pitchFamily="49" charset="0"/>
              </a:rPr>
              <a:t>public </a:t>
            </a:r>
            <a:r>
              <a:rPr lang="en-US" sz="2800" b="1" dirty="0">
                <a:solidFill>
                  <a:schemeClr val="tx2">
                    <a:lumMod val="75000"/>
                  </a:schemeClr>
                </a:solidFill>
                <a:latin typeface="Consolas" panose="020B0609020204030204" pitchFamily="49" charset="0"/>
              </a:rPr>
              <a:t>abstract</a:t>
            </a:r>
            <a:r>
              <a:rPr lang="en-US" sz="2800" b="1" dirty="0">
                <a:latin typeface="Consolas" panose="020B0609020204030204" pitchFamily="49" charset="0"/>
              </a:rPr>
              <a:t> class </a:t>
            </a:r>
            <a:r>
              <a:rPr lang="en-US" sz="2800" b="1" noProof="1">
                <a:latin typeface="Consolas" panose="020B0609020204030204" pitchFamily="49" charset="0"/>
              </a:rPr>
              <a:t>CrossCompiler </a:t>
            </a:r>
          </a:p>
          <a:p>
            <a:r>
              <a:rPr lang="en-US" sz="2800" b="1" noProof="1">
                <a:latin typeface="Consolas" panose="020B0609020204030204" pitchFamily="49" charset="0"/>
              </a:rPr>
              <a:t>{</a:t>
            </a:r>
          </a:p>
          <a:p>
            <a:r>
              <a:rPr lang="en-US" sz="2800" b="1" noProof="1">
                <a:latin typeface="Consolas" panose="020B0609020204030204" pitchFamily="49" charset="0"/>
              </a:rPr>
              <a:t>  public void </a:t>
            </a:r>
            <a:r>
              <a:rPr lang="en-US" sz="2800" b="1" noProof="1">
                <a:solidFill>
                  <a:schemeClr val="tx2">
                    <a:lumMod val="75000"/>
                  </a:schemeClr>
                </a:solidFill>
                <a:latin typeface="Consolas" panose="020B0609020204030204" pitchFamily="49" charset="0"/>
              </a:rPr>
              <a:t>CrossCompile</a:t>
            </a:r>
            <a:r>
              <a:rPr lang="en-US" sz="2800" b="1" noProof="1">
                <a:latin typeface="Consolas" panose="020B0609020204030204" pitchFamily="49" charset="0"/>
              </a:rPr>
              <a:t>() </a:t>
            </a:r>
          </a:p>
          <a:p>
            <a:r>
              <a:rPr lang="en-US" sz="2800" b="1" noProof="1">
                <a:latin typeface="Consolas" panose="020B0609020204030204" pitchFamily="49" charset="0"/>
              </a:rPr>
              <a:t>  {</a:t>
            </a:r>
          </a:p>
          <a:p>
            <a:r>
              <a:rPr lang="en-US" sz="2800" b="1" noProof="1">
                <a:latin typeface="Consolas" panose="020B0609020204030204" pitchFamily="49" charset="0"/>
              </a:rPr>
              <a:t>    this.CollectSource();</a:t>
            </a:r>
          </a:p>
          <a:p>
            <a:r>
              <a:rPr lang="en-US" sz="2800" b="1" noProof="1">
                <a:latin typeface="Consolas" panose="020B0609020204030204" pitchFamily="49" charset="0"/>
              </a:rPr>
              <a:t>    this.CompileToTarget();</a:t>
            </a:r>
          </a:p>
          <a:p>
            <a:r>
              <a:rPr lang="en-US" sz="2800" b="1" noProof="1">
                <a:latin typeface="Consolas" panose="020B0609020204030204" pitchFamily="49" charset="0"/>
              </a:rPr>
              <a:t>  }</a:t>
            </a:r>
            <a:endParaRPr lang="bg-BG" sz="2800" b="1" noProof="1">
              <a:latin typeface="Consolas" panose="020B0609020204030204" pitchFamily="49" charset="0"/>
            </a:endParaRPr>
          </a:p>
          <a:p>
            <a:r>
              <a:rPr lang="bg-BG" sz="2800" b="1" noProof="1">
                <a:latin typeface="Consolas" panose="020B0609020204030204" pitchFamily="49" charset="0"/>
              </a:rPr>
              <a:t>	</a:t>
            </a:r>
          </a:p>
          <a:p>
            <a:r>
              <a:rPr lang="bg-BG" sz="2800" b="1" noProof="1">
                <a:latin typeface="Consolas" panose="020B0609020204030204" pitchFamily="49" charset="0"/>
              </a:rPr>
              <a:t>  </a:t>
            </a:r>
            <a:r>
              <a:rPr lang="en-US" sz="2800" b="1" noProof="1">
                <a:latin typeface="Consolas" panose="020B0609020204030204" pitchFamily="49" charset="0"/>
              </a:rPr>
              <a:t>protected </a:t>
            </a:r>
            <a:r>
              <a:rPr lang="en-US" sz="2800" b="1" noProof="1">
                <a:solidFill>
                  <a:schemeClr val="tx2">
                    <a:lumMod val="75000"/>
                  </a:schemeClr>
                </a:solidFill>
                <a:latin typeface="Consolas" panose="020B0609020204030204" pitchFamily="49" charset="0"/>
              </a:rPr>
              <a:t>abstract</a:t>
            </a:r>
            <a:r>
              <a:rPr lang="en-US" sz="2800" b="1" noProof="1">
                <a:latin typeface="Consolas" panose="020B0609020204030204" pitchFamily="49" charset="0"/>
              </a:rPr>
              <a:t> void CollectSource();</a:t>
            </a:r>
          </a:p>
          <a:p>
            <a:r>
              <a:rPr lang="en-US" sz="2800" b="1" noProof="1">
                <a:latin typeface="Consolas" panose="020B0609020204030204" pitchFamily="49" charset="0"/>
              </a:rPr>
              <a:t>  protected </a:t>
            </a:r>
            <a:r>
              <a:rPr lang="en-US" sz="2800" b="1" noProof="1">
                <a:solidFill>
                  <a:schemeClr val="tx2">
                    <a:lumMod val="75000"/>
                  </a:schemeClr>
                </a:solidFill>
                <a:latin typeface="Consolas" panose="020B0609020204030204" pitchFamily="49" charset="0"/>
              </a:rPr>
              <a:t>abstract</a:t>
            </a:r>
            <a:r>
              <a:rPr lang="en-US" sz="2800" b="1" noProof="1">
                <a:latin typeface="Consolas" panose="020B0609020204030204" pitchFamily="49" charset="0"/>
              </a:rPr>
              <a:t> void CompileToTarget();</a:t>
            </a:r>
          </a:p>
          <a:p>
            <a:r>
              <a:rPr lang="en-US" sz="2800" b="1" dirty="0">
                <a:latin typeface="Consolas" panose="020B0609020204030204" pitchFamily="49" charset="0"/>
              </a:rPr>
              <a:t>}</a:t>
            </a:r>
          </a:p>
        </p:txBody>
      </p:sp>
      <p:sp>
        <p:nvSpPr>
          <p:cNvPr id="6" name="AutoShape 6"/>
          <p:cNvSpPr>
            <a:spLocks noChangeArrowheads="1"/>
          </p:cNvSpPr>
          <p:nvPr/>
        </p:nvSpPr>
        <p:spPr bwMode="auto">
          <a:xfrm>
            <a:off x="7014247" y="2180437"/>
            <a:ext cx="2590800" cy="967852"/>
          </a:xfrm>
          <a:prstGeom prst="wedgeRoundRectCallout">
            <a:avLst>
              <a:gd name="adj1" fmla="val -81808"/>
              <a:gd name="adj2" fmla="val -2358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t>Template method</a:t>
            </a:r>
            <a:endParaRPr lang="bg-BG" sz="2800" dirty="0">
              <a:solidFill>
                <a:schemeClr val="tx1"/>
              </a:solidFill>
              <a:latin typeface="+mj-lt"/>
            </a:endParaRPr>
          </a:p>
        </p:txBody>
      </p:sp>
    </p:spTree>
    <p:extLst>
      <p:ext uri="{BB962C8B-B14F-4D97-AF65-F5344CB8AC3E}">
        <p14:creationId xmlns:p14="http://schemas.microsoft.com/office/powerpoint/2010/main" val="241580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(3)</a:t>
            </a:r>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459254" y="1151121"/>
            <a:ext cx="11106466" cy="24191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90000"/>
              </a:lnSpc>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IPhoneCompiler</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CrossCompiler </a:t>
            </a:r>
          </a:p>
          <a:p>
            <a:pPr>
              <a:lnSpc>
                <a:spcPct val="90000"/>
              </a:lnSpc>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pPr>
              <a:lnSpc>
                <a:spcPct val="90000"/>
              </a:lnSpc>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void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CollectSource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//sth spec}</a:t>
            </a:r>
          </a:p>
          <a:p>
            <a:pPr>
              <a:lnSpc>
                <a:spcPct val="90000"/>
              </a:lnSpc>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void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CompileToTarget</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pPr>
              <a:lnSpc>
                <a:spcPct val="90000"/>
              </a:lnSpc>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//iphone specific compilation }</a:t>
            </a:r>
          </a:p>
          <a:p>
            <a:pPr>
              <a:lnSpc>
                <a:spcPct val="90000"/>
              </a:lnSpc>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a:t>
            </a:r>
            <a:endParaRPr lang="en-US" sz="2800" b="1" noProof="1">
              <a:latin typeface="Consolas" panose="020B0609020204030204" pitchFamily="49" charset="0"/>
            </a:endParaRPr>
          </a:p>
        </p:txBody>
      </p:sp>
      <p:sp>
        <p:nvSpPr>
          <p:cNvPr id="5" name="Rectangle 4">
            <a:extLst>
              <a:ext uri="{FF2B5EF4-FFF2-40B4-BE49-F238E27FC236}">
                <a16:creationId xmlns:a16="http://schemas.microsoft.com/office/drawing/2014/main" id="{6041AB17-3139-4DE6-A09A-04F4A7595216}"/>
              </a:ext>
            </a:extLst>
          </p:cNvPr>
          <p:cNvSpPr>
            <a:spLocks noChangeArrowheads="1"/>
          </p:cNvSpPr>
          <p:nvPr/>
        </p:nvSpPr>
        <p:spPr bwMode="auto">
          <a:xfrm>
            <a:off x="459946" y="3822337"/>
            <a:ext cx="11106466" cy="24191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lvl="0" defTabSz="914400" eaLnBrk="0" fontAlgn="base" hangingPunct="0">
              <a:lnSpc>
                <a:spcPct val="90000"/>
              </a:lnSpc>
              <a:spcBef>
                <a:spcPct val="0"/>
              </a:spcBef>
              <a:spcAft>
                <a:spcPct val="0"/>
              </a:spcAft>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AndroidCompiler</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CrossCompiler </a:t>
            </a:r>
          </a:p>
          <a:p>
            <a:pPr lvl="0" defTabSz="914400" eaLnBrk="0" fontAlgn="base" hangingPunct="0">
              <a:lnSpc>
                <a:spcPct val="90000"/>
              </a:lnSpc>
              <a:spcBef>
                <a:spcPct val="0"/>
              </a:spcBef>
              <a:spcAft>
                <a:spcPct val="0"/>
              </a:spcAft>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pPr lvl="0" defTabSz="914400" eaLnBrk="0" fontAlgn="base" hangingPunct="0">
              <a:lnSpc>
                <a:spcPct val="90000"/>
              </a:lnSpc>
              <a:spcBef>
                <a:spcPct val="0"/>
              </a:spcBef>
              <a:spcAft>
                <a:spcPct val="0"/>
              </a:spcAft>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void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CollectSource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{//sth spec} </a:t>
            </a:r>
          </a:p>
          <a:p>
            <a:pPr lvl="0" defTabSz="914400" eaLnBrk="0" fontAlgn="base" hangingPunct="0">
              <a:lnSpc>
                <a:spcPct val="90000"/>
              </a:lnSpc>
              <a:spcBef>
                <a:spcPct val="0"/>
              </a:spcBef>
              <a:spcAft>
                <a:spcPct val="0"/>
              </a:spcAft>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void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CompileToTarget</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pPr lvl="0" defTabSz="914400" eaLnBrk="0" fontAlgn="base" hangingPunct="0">
              <a:lnSpc>
                <a:spcPct val="90000"/>
              </a:lnSpc>
              <a:spcBef>
                <a:spcPct val="0"/>
              </a:spcBef>
              <a:spcAft>
                <a:spcPct val="0"/>
              </a:spcAft>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				 { //android specific compilation }</a:t>
            </a:r>
          </a:p>
          <a:p>
            <a:pPr lvl="0" defTabSz="914400" eaLnBrk="0" fontAlgn="base" hangingPunct="0">
              <a:lnSpc>
                <a:spcPct val="90000"/>
              </a:lnSpc>
              <a:spcBef>
                <a:spcPct val="0"/>
              </a:spcBef>
              <a:spcAft>
                <a:spcPct val="0"/>
              </a:spcAft>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a:t>
            </a:r>
            <a:r>
              <a:rPr lang="en-US" sz="2800" b="1" dirty="0">
                <a:latin typeface="Consolas" panose="020B0609020204030204" pitchFamily="49" charset="0"/>
              </a:rPr>
              <a:t> </a:t>
            </a:r>
          </a:p>
        </p:txBody>
      </p:sp>
    </p:spTree>
    <p:extLst>
      <p:ext uri="{BB962C8B-B14F-4D97-AF65-F5344CB8AC3E}">
        <p14:creationId xmlns:p14="http://schemas.microsoft.com/office/powerpoint/2010/main" val="25112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18</a:t>
            </a:fld>
            <a:endParaRPr lang="en-US" dirty="0"/>
          </a:p>
        </p:txBody>
      </p:sp>
      <p:sp>
        <p:nvSpPr>
          <p:cNvPr id="11" name="Content Placeholder 10"/>
          <p:cNvSpPr>
            <a:spLocks noGrp="1"/>
          </p:cNvSpPr>
          <p:nvPr>
            <p:ph idx="1"/>
          </p:nvPr>
        </p:nvSpPr>
        <p:spPr>
          <a:xfrm>
            <a:off x="190413" y="1151121"/>
            <a:ext cx="11804822" cy="5570355"/>
          </a:xfrm>
        </p:spPr>
        <p:txBody>
          <a:bodyPr/>
          <a:lstStyle/>
          <a:p>
            <a:r>
              <a:rPr lang="en-US" dirty="0"/>
              <a:t>Refactor skeleton given for this problem:</a:t>
            </a:r>
          </a:p>
          <a:p>
            <a:pPr lvl="1"/>
            <a:r>
              <a:rPr lang="en-US" b="1" dirty="0">
                <a:solidFill>
                  <a:schemeClr val="tx2">
                    <a:lumMod val="75000"/>
                  </a:schemeClr>
                </a:solidFill>
                <a:latin typeface="Consolas" panose="020B0609020204030204" pitchFamily="49" charset="0"/>
              </a:rPr>
              <a:t>StreamProgressInfo</a:t>
            </a:r>
            <a:r>
              <a:rPr lang="en-US" dirty="0"/>
              <a:t> class must work with Music class too</a:t>
            </a:r>
          </a:p>
          <a:p>
            <a:pPr lvl="1"/>
            <a:r>
              <a:rPr lang="en-US" dirty="0"/>
              <a:t>Be sure if you add new class which provide </a:t>
            </a:r>
            <a:r>
              <a:rPr lang="en-US" b="1" dirty="0">
                <a:solidFill>
                  <a:schemeClr val="tx2">
                    <a:lumMod val="75000"/>
                  </a:schemeClr>
                </a:solidFill>
                <a:latin typeface="Consolas" panose="020B0609020204030204" pitchFamily="49" charset="0"/>
              </a:rPr>
              <a:t>BytesSent</a:t>
            </a:r>
            <a:r>
              <a:rPr lang="en-US" dirty="0">
                <a:solidFill>
                  <a:schemeClr val="tx2">
                    <a:lumMod val="75000"/>
                  </a:schemeClr>
                </a:solidFill>
                <a:latin typeface="Consolas" panose="020B0609020204030204" pitchFamily="49" charset="0"/>
              </a:rPr>
              <a:t> </a:t>
            </a:r>
            <a:r>
              <a:rPr lang="en-US" dirty="0"/>
              <a:t>and </a:t>
            </a:r>
            <a:r>
              <a:rPr lang="en-US" b="1" dirty="0">
                <a:solidFill>
                  <a:schemeClr val="tx2">
                    <a:lumMod val="75000"/>
                  </a:schemeClr>
                </a:solidFill>
                <a:latin typeface="Consolas" panose="020B0609020204030204" pitchFamily="49" charset="0"/>
              </a:rPr>
              <a:t>Length</a:t>
            </a:r>
            <a:r>
              <a:rPr lang="en-US" dirty="0">
                <a:solidFill>
                  <a:schemeClr val="tx2">
                    <a:lumMod val="75000"/>
                  </a:schemeClr>
                </a:solidFill>
                <a:latin typeface="Consolas" panose="020B0609020204030204" pitchFamily="49" charset="0"/>
              </a:rPr>
              <a:t> </a:t>
            </a:r>
            <a:r>
              <a:rPr lang="en-US" dirty="0"/>
              <a:t>getters will work without touching </a:t>
            </a:r>
            <a:r>
              <a:rPr lang="en-US" b="1" dirty="0">
                <a:solidFill>
                  <a:schemeClr val="tx2">
                    <a:lumMod val="75000"/>
                  </a:schemeClr>
                </a:solidFill>
                <a:latin typeface="Consolas" panose="020B0609020204030204" pitchFamily="49" charset="0"/>
              </a:rPr>
              <a:t>StreamProgressInfo</a:t>
            </a:r>
          </a:p>
        </p:txBody>
      </p:sp>
      <p:sp>
        <p:nvSpPr>
          <p:cNvPr id="793602" name="Rectangle 2"/>
          <p:cNvSpPr>
            <a:spLocks noGrp="1" noChangeArrowheads="1"/>
          </p:cNvSpPr>
          <p:nvPr>
            <p:ph type="title"/>
          </p:nvPr>
        </p:nvSpPr>
        <p:spPr/>
        <p:txBody>
          <a:bodyPr/>
          <a:lstStyle/>
          <a:p>
            <a:r>
              <a:rPr lang="en-US" dirty="0"/>
              <a:t>Problem: Stream Progress Info</a:t>
            </a:r>
          </a:p>
        </p:txBody>
      </p:sp>
    </p:spTree>
    <p:extLst>
      <p:ext uri="{BB962C8B-B14F-4D97-AF65-F5344CB8AC3E}">
        <p14:creationId xmlns:p14="http://schemas.microsoft.com/office/powerpoint/2010/main" val="406267738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19</a:t>
            </a:fld>
            <a:endParaRPr lang="en-US" dirty="0"/>
          </a:p>
        </p:txBody>
      </p:sp>
      <p:sp>
        <p:nvSpPr>
          <p:cNvPr id="793602" name="Rectangle 2"/>
          <p:cNvSpPr>
            <a:spLocks noGrp="1" noChangeArrowheads="1"/>
          </p:cNvSpPr>
          <p:nvPr>
            <p:ph type="title"/>
          </p:nvPr>
        </p:nvSpPr>
        <p:spPr/>
        <p:txBody>
          <a:bodyPr/>
          <a:lstStyle/>
          <a:p>
            <a:r>
              <a:rPr lang="en-US" dirty="0"/>
              <a:t>Solution: Stream Progress Info</a:t>
            </a:r>
          </a:p>
        </p:txBody>
      </p:sp>
      <p:sp>
        <p:nvSpPr>
          <p:cNvPr id="18" name="Rectangle 17"/>
          <p:cNvSpPr>
            <a:spLocks noChangeArrowheads="1"/>
          </p:cNvSpPr>
          <p:nvPr/>
        </p:nvSpPr>
        <p:spPr bwMode="auto">
          <a:xfrm>
            <a:off x="677304" y="1391289"/>
            <a:ext cx="10715044" cy="513371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public class </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StreamProgressInfo</a:t>
            </a:r>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private </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IStreamable</a:t>
            </a:r>
            <a:r>
              <a:rPr lang="fr-FR" sz="2800" b="1" noProof="1">
                <a:solidFill>
                  <a:srgbClr val="FBEEDC"/>
                </a:solidFill>
                <a:effectLst>
                  <a:outerShdw blurRad="38100" dist="38100" dir="2700000" algn="tl">
                    <a:srgbClr val="000000">
                      <a:alpha val="43137"/>
                    </a:srgbClr>
                  </a:outerShdw>
                </a:effectLst>
                <a:latin typeface="Consolas" pitchFamily="49" charset="0"/>
              </a:rPr>
              <a:t> streamable;</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public StreamProgressInfo(</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IStreamable streamResult</a:t>
            </a:r>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this.streamable = streamResult;</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public int CalculateStreamProgress() </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 </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return (this.</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streamable</a:t>
            </a:r>
            <a:r>
              <a:rPr lang="fr-FR" sz="2800" b="1" noProof="1">
                <a:solidFill>
                  <a:srgbClr val="FBEEDC"/>
                </a:solidFill>
                <a:effectLst>
                  <a:outerShdw blurRad="38100" dist="38100" dir="2700000" algn="tl">
                    <a:srgbClr val="000000">
                      <a:alpha val="43137"/>
                    </a:srgbClr>
                  </a:outerShdw>
                </a:effectLst>
                <a:latin typeface="Consolas" pitchFamily="49" charset="0"/>
              </a:rPr>
              <a:t>.BytesSent * 100) /         </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this.</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streamable</a:t>
            </a:r>
            <a:r>
              <a:rPr lang="fr-FR" sz="2800" b="1" noProof="1">
                <a:solidFill>
                  <a:srgbClr val="FBEEDC"/>
                </a:solidFill>
                <a:effectLst>
                  <a:outerShdw blurRad="38100" dist="38100" dir="2700000" algn="tl">
                    <a:srgbClr val="000000">
                      <a:alpha val="43137"/>
                    </a:srgbClr>
                  </a:outerShdw>
                </a:effectLst>
                <a:latin typeface="Consolas" pitchFamily="49" charset="0"/>
              </a:rPr>
              <a:t>.Length;  </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fr-FR" sz="2800" b="1" noProof="1">
                <a:solidFill>
                  <a:srgbClr val="FBEEDC"/>
                </a:solidFill>
                <a:effectLst>
                  <a:outerShdw blurRad="38100" dist="38100" dir="2700000" algn="tl">
                    <a:srgbClr val="000000">
                      <a:alpha val="43137"/>
                    </a:srgbClr>
                  </a:outerShdw>
                </a:effectLst>
                <a:latin typeface="Consolas" pitchFamily="49" charset="0"/>
              </a:rPr>
              <a:t>}</a:t>
            </a:r>
            <a:endParaRPr lang="en-US" sz="2800" b="1" noProof="1">
              <a:solidFill>
                <a:srgbClr val="FBEEDC"/>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868099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r>
              <a:rPr lang="en-US"/>
              <a:t>Table of Contents</a:t>
            </a:r>
            <a:endParaRPr lang="bg-BG" dirty="0"/>
          </a:p>
        </p:txBody>
      </p:sp>
      <p:sp>
        <p:nvSpPr>
          <p:cNvPr id="423939" name="Rectangle 3"/>
          <p:cNvSpPr>
            <a:spLocks noGrp="1" noChangeArrowheads="1"/>
          </p:cNvSpPr>
          <p:nvPr>
            <p:ph idx="1"/>
          </p:nvPr>
        </p:nvSpPr>
        <p:spPr/>
        <p:txBody>
          <a:bodyPr>
            <a:normAutofit/>
          </a:bodyPr>
          <a:lstStyle/>
          <a:p>
            <a:pPr marL="446088" indent="-446088">
              <a:lnSpc>
                <a:spcPct val="100000"/>
              </a:lnSpc>
              <a:buFontTx/>
              <a:buAutoNum type="arabicPeriod"/>
            </a:pPr>
            <a:r>
              <a:rPr lang="en-US" sz="4000" dirty="0">
                <a:solidFill>
                  <a:schemeClr val="tx2">
                    <a:lumMod val="75000"/>
                  </a:schemeClr>
                </a:solidFill>
              </a:rPr>
              <a:t>S</a:t>
            </a:r>
            <a:r>
              <a:rPr lang="en-US" sz="4000" dirty="0"/>
              <a:t>ingle Responsibility Principle</a:t>
            </a:r>
          </a:p>
          <a:p>
            <a:pPr marL="446088" indent="-446088">
              <a:lnSpc>
                <a:spcPct val="100000"/>
              </a:lnSpc>
              <a:buFontTx/>
              <a:buAutoNum type="arabicPeriod"/>
            </a:pPr>
            <a:r>
              <a:rPr lang="en-US" sz="4000" dirty="0">
                <a:solidFill>
                  <a:schemeClr val="tx2">
                    <a:lumMod val="75000"/>
                  </a:schemeClr>
                </a:solidFill>
              </a:rPr>
              <a:t>O</a:t>
            </a:r>
            <a:r>
              <a:rPr lang="en-US" sz="4000" dirty="0"/>
              <a:t>pen/Closed Principle</a:t>
            </a:r>
          </a:p>
          <a:p>
            <a:pPr marL="446088" indent="-446088">
              <a:lnSpc>
                <a:spcPct val="100000"/>
              </a:lnSpc>
              <a:buFontTx/>
              <a:buAutoNum type="arabicPeriod"/>
            </a:pPr>
            <a:r>
              <a:rPr lang="en-US" sz="4000" dirty="0" err="1">
                <a:solidFill>
                  <a:schemeClr val="tx2">
                    <a:lumMod val="75000"/>
                  </a:schemeClr>
                </a:solidFill>
              </a:rPr>
              <a:t>L</a:t>
            </a:r>
            <a:r>
              <a:rPr lang="en-US" sz="4000" dirty="0" err="1"/>
              <a:t>iskov</a:t>
            </a:r>
            <a:r>
              <a:rPr lang="en-US" sz="4000" dirty="0"/>
              <a:t> Substitution Principle</a:t>
            </a:r>
          </a:p>
          <a:p>
            <a:pPr marL="446088" indent="-446088">
              <a:lnSpc>
                <a:spcPct val="100000"/>
              </a:lnSpc>
              <a:buFontTx/>
              <a:buAutoNum type="arabicPeriod"/>
            </a:pPr>
            <a:r>
              <a:rPr lang="en-US" sz="4000" dirty="0">
                <a:solidFill>
                  <a:schemeClr val="tx2">
                    <a:lumMod val="75000"/>
                  </a:schemeClr>
                </a:solidFill>
              </a:rPr>
              <a:t>I</a:t>
            </a:r>
            <a:r>
              <a:rPr lang="en-US" sz="4000" dirty="0"/>
              <a:t>nterface Segregation Principle</a:t>
            </a:r>
          </a:p>
          <a:p>
            <a:pPr marL="446088" indent="-446088">
              <a:lnSpc>
                <a:spcPct val="100000"/>
              </a:lnSpc>
              <a:buFontTx/>
              <a:buAutoNum type="arabicPeriod"/>
            </a:pPr>
            <a:r>
              <a:rPr lang="en-US" sz="4000" dirty="0">
                <a:solidFill>
                  <a:schemeClr val="accent1"/>
                </a:solidFill>
              </a:rPr>
              <a:t>D</a:t>
            </a:r>
            <a:r>
              <a:rPr lang="en-US" sz="4000" dirty="0"/>
              <a:t>ependency Inversion</a:t>
            </a:r>
          </a:p>
          <a:p>
            <a:pPr marL="0" indent="0">
              <a:lnSpc>
                <a:spcPct val="100000"/>
              </a:lnSpc>
              <a:buNone/>
            </a:pPr>
            <a:endParaRPr lang="en-US" sz="3800" b="1" noProof="1">
              <a:solidFill>
                <a:schemeClr val="tx2">
                  <a:lumMod val="75000"/>
                </a:schemeClr>
              </a:solidFill>
              <a:latin typeface="Consolas" panose="020B0609020204030204" pitchFamily="49" charset="0"/>
              <a:cs typeface="Consolas" panose="020B0609020204030204"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2</a:t>
            </a:fld>
            <a:endParaRPr lang="en-US" dirty="0"/>
          </a:p>
        </p:txBody>
      </p:sp>
      <p:pic>
        <p:nvPicPr>
          <p:cNvPr id="7" name="Picture 6" descr="A drawing of a cartoon character&#10;&#10;Description generated with high confidence">
            <a:extLst>
              <a:ext uri="{FF2B5EF4-FFF2-40B4-BE49-F238E27FC236}">
                <a16:creationId xmlns:a16="http://schemas.microsoft.com/office/drawing/2014/main" id="{28254238-6905-44D1-8F0E-E3C672900B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3072" y="1371600"/>
            <a:ext cx="3572162" cy="4385137"/>
          </a:xfrm>
          <a:prstGeom prst="rect">
            <a:avLst/>
          </a:prstGeom>
        </p:spPr>
      </p:pic>
    </p:spTree>
    <p:extLst>
      <p:ext uri="{BB962C8B-B14F-4D97-AF65-F5344CB8AC3E}">
        <p14:creationId xmlns:p14="http://schemas.microsoft.com/office/powerpoint/2010/main" val="2912229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9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20</a:t>
            </a:fld>
            <a:endParaRPr lang="en-US" dirty="0"/>
          </a:p>
        </p:txBody>
      </p:sp>
      <p:sp>
        <p:nvSpPr>
          <p:cNvPr id="793602" name="Rectangle 2"/>
          <p:cNvSpPr>
            <a:spLocks noGrp="1" noChangeArrowheads="1"/>
          </p:cNvSpPr>
          <p:nvPr>
            <p:ph type="title"/>
          </p:nvPr>
        </p:nvSpPr>
        <p:spPr/>
        <p:txBody>
          <a:bodyPr/>
          <a:lstStyle/>
          <a:p>
            <a:r>
              <a:rPr lang="en-US" dirty="0"/>
              <a:t>Solution: Stream Progress Info (2)</a:t>
            </a:r>
          </a:p>
        </p:txBody>
      </p:sp>
      <p:sp>
        <p:nvSpPr>
          <p:cNvPr id="18" name="Rectangle 17"/>
          <p:cNvSpPr>
            <a:spLocks noChangeArrowheads="1"/>
          </p:cNvSpPr>
          <p:nvPr/>
        </p:nvSpPr>
        <p:spPr bwMode="auto">
          <a:xfrm>
            <a:off x="448546" y="1141289"/>
            <a:ext cx="11263200" cy="203132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public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interface</a:t>
            </a:r>
            <a:r>
              <a:rPr lang="en-US" sz="2800" b="1" noProof="1">
                <a:solidFill>
                  <a:srgbClr val="FBEEDC"/>
                </a:solidFill>
                <a:effectLst>
                  <a:outerShdw blurRad="38100" dist="38100" dir="2700000" algn="tl">
                    <a:srgbClr val="000000">
                      <a:alpha val="43137"/>
                    </a:srgbClr>
                  </a:outerShdw>
                </a:effectLst>
                <a:latin typeface="Consolas" pitchFamily="49" charset="0"/>
              </a:rPr>
              <a:t> IStreamable </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int Length { get; }</a:t>
            </a:r>
          </a:p>
          <a:p>
            <a:pPr fontAlgn="base">
              <a:lnSpc>
                <a:spcPct val="90000"/>
              </a:lnSpc>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int BytesSent { get; }</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
        <p:nvSpPr>
          <p:cNvPr id="6" name="Rectangle 5"/>
          <p:cNvSpPr>
            <a:spLocks noChangeArrowheads="1"/>
          </p:cNvSpPr>
          <p:nvPr/>
        </p:nvSpPr>
        <p:spPr bwMode="auto">
          <a:xfrm>
            <a:off x="448546" y="3366248"/>
            <a:ext cx="11263200" cy="319472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public class File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IStreamable</a:t>
            </a:r>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  //TODO: Add business logic</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public class Music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IStreamable</a:t>
            </a:r>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 //TODO: Add business logic</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8359799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21</a:t>
            </a:fld>
            <a:endParaRPr lang="en-US" dirty="0"/>
          </a:p>
        </p:txBody>
      </p:sp>
      <p:sp>
        <p:nvSpPr>
          <p:cNvPr id="11" name="Content Placeholder 10"/>
          <p:cNvSpPr>
            <a:spLocks noGrp="1"/>
          </p:cNvSpPr>
          <p:nvPr>
            <p:ph idx="1"/>
          </p:nvPr>
        </p:nvSpPr>
        <p:spPr>
          <a:xfrm>
            <a:off x="190413" y="1151121"/>
            <a:ext cx="11804822" cy="5570355"/>
          </a:xfrm>
        </p:spPr>
        <p:txBody>
          <a:bodyPr/>
          <a:lstStyle/>
          <a:p>
            <a:r>
              <a:rPr lang="en-US" dirty="0"/>
              <a:t>Refactor skeleton given for this task so that:</a:t>
            </a:r>
          </a:p>
          <a:p>
            <a:pPr lvl="1"/>
            <a:r>
              <a:rPr lang="en-US" b="1" dirty="0">
                <a:solidFill>
                  <a:schemeClr val="tx2">
                    <a:lumMod val="75000"/>
                  </a:schemeClr>
                </a:solidFill>
                <a:latin typeface="Consolas" panose="020B0609020204030204" pitchFamily="49" charset="0"/>
              </a:rPr>
              <a:t>GraphicEditor</a:t>
            </a:r>
            <a:r>
              <a:rPr lang="en-US" dirty="0">
                <a:solidFill>
                  <a:schemeClr val="tx2">
                    <a:lumMod val="75000"/>
                  </a:schemeClr>
                </a:solidFill>
              </a:rPr>
              <a:t> </a:t>
            </a:r>
            <a:r>
              <a:rPr lang="en-US" dirty="0"/>
              <a:t>class draws </a:t>
            </a:r>
            <a:r>
              <a:rPr lang="en-US" dirty="0">
                <a:solidFill>
                  <a:schemeClr val="tx2">
                    <a:lumMod val="75000"/>
                  </a:schemeClr>
                </a:solidFill>
              </a:rPr>
              <a:t>all kinds of shapes </a:t>
            </a:r>
            <a:r>
              <a:rPr lang="en-US" dirty="0"/>
              <a:t>without asking what kind of shape we pass</a:t>
            </a:r>
          </a:p>
          <a:p>
            <a:pPr lvl="1"/>
            <a:r>
              <a:rPr lang="en-US" dirty="0"/>
              <a:t>Be sure if you </a:t>
            </a:r>
            <a:r>
              <a:rPr lang="en-US" dirty="0">
                <a:solidFill>
                  <a:schemeClr val="tx2">
                    <a:lumMod val="75000"/>
                  </a:schemeClr>
                </a:solidFill>
              </a:rPr>
              <a:t>add a new type </a:t>
            </a:r>
            <a:r>
              <a:rPr lang="en-US" dirty="0"/>
              <a:t>of shape, the system will still work correctly </a:t>
            </a:r>
            <a:r>
              <a:rPr lang="en-US" dirty="0">
                <a:solidFill>
                  <a:schemeClr val="tx2">
                    <a:lumMod val="75000"/>
                  </a:schemeClr>
                </a:solidFill>
              </a:rPr>
              <a:t>without touching </a:t>
            </a:r>
            <a:r>
              <a:rPr lang="en-US" b="1" dirty="0">
                <a:solidFill>
                  <a:schemeClr val="tx2">
                    <a:lumMod val="75000"/>
                  </a:schemeClr>
                </a:solidFill>
                <a:latin typeface="Consolas" panose="020B0609020204030204" pitchFamily="49" charset="0"/>
              </a:rPr>
              <a:t>GraphicEditor</a:t>
            </a:r>
          </a:p>
        </p:txBody>
      </p:sp>
      <p:sp>
        <p:nvSpPr>
          <p:cNvPr id="793602" name="Rectangle 2"/>
          <p:cNvSpPr>
            <a:spLocks noGrp="1" noChangeArrowheads="1"/>
          </p:cNvSpPr>
          <p:nvPr>
            <p:ph type="title"/>
          </p:nvPr>
        </p:nvSpPr>
        <p:spPr/>
        <p:txBody>
          <a:bodyPr/>
          <a:lstStyle/>
          <a:p>
            <a:r>
              <a:rPr lang="en-US" dirty="0"/>
              <a:t>Problem: Graphic Editor</a:t>
            </a:r>
          </a:p>
        </p:txBody>
      </p:sp>
    </p:spTree>
    <p:extLst>
      <p:ext uri="{BB962C8B-B14F-4D97-AF65-F5344CB8AC3E}">
        <p14:creationId xmlns:p14="http://schemas.microsoft.com/office/powerpoint/2010/main" val="184345467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793602" name="Rectangle 2"/>
          <p:cNvSpPr>
            <a:spLocks noGrp="1" noChangeArrowheads="1"/>
          </p:cNvSpPr>
          <p:nvPr>
            <p:ph type="title"/>
          </p:nvPr>
        </p:nvSpPr>
        <p:spPr/>
        <p:txBody>
          <a:bodyPr/>
          <a:lstStyle/>
          <a:p>
            <a:r>
              <a:rPr lang="en-US" dirty="0"/>
              <a:t>Solution: Graphic Editor</a:t>
            </a:r>
          </a:p>
        </p:txBody>
      </p:sp>
      <p:sp>
        <p:nvSpPr>
          <p:cNvPr id="18" name="Rectangle 17"/>
          <p:cNvSpPr>
            <a:spLocks noChangeArrowheads="1"/>
          </p:cNvSpPr>
          <p:nvPr/>
        </p:nvSpPr>
        <p:spPr bwMode="auto">
          <a:xfrm>
            <a:off x="483990" y="1011721"/>
            <a:ext cx="11106466" cy="23083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lnSpc>
                <a:spcPct val="90000"/>
              </a:lnSpc>
            </a:pPr>
            <a:r>
              <a:rPr lang="en-US" sz="3200" b="1" noProof="1">
                <a:solidFill>
                  <a:srgbClr val="FBEEDC"/>
                </a:solidFill>
                <a:effectLst>
                  <a:outerShdw blurRad="38100" dist="38100" dir="2700000" algn="tl">
                    <a:srgbClr val="000000">
                      <a:alpha val="43137"/>
                    </a:srgbClr>
                  </a:outerShdw>
                </a:effectLst>
                <a:latin typeface="Consolas" pitchFamily="49" charset="0"/>
              </a:rPr>
              <a:t>public class GraphicEditor </a:t>
            </a:r>
          </a:p>
          <a:p>
            <a:pPr fontAlgn="base">
              <a:lnSpc>
                <a:spcPct val="90000"/>
              </a:lnSpc>
            </a:pPr>
            <a:r>
              <a:rPr lang="en-US" sz="3200" b="1" noProof="1">
                <a:solidFill>
                  <a:srgbClr val="FBEEDC"/>
                </a:solidFill>
                <a:effectLst>
                  <a:outerShdw blurRad="38100" dist="38100" dir="2700000" algn="tl">
                    <a:srgbClr val="000000">
                      <a:alpha val="43137"/>
                    </a:srgbClr>
                  </a:outerShdw>
                </a:effectLst>
                <a:latin typeface="Consolas" pitchFamily="49" charset="0"/>
              </a:rPr>
              <a:t>{</a:t>
            </a:r>
          </a:p>
          <a:p>
            <a:pPr fontAlgn="base">
              <a:lnSpc>
                <a:spcPct val="90000"/>
              </a:lnSpc>
            </a:pPr>
            <a:r>
              <a:rPr lang="en-US" sz="3200" b="1" noProof="1">
                <a:solidFill>
                  <a:srgbClr val="FBEEDC"/>
                </a:solidFill>
                <a:effectLst>
                  <a:outerShdw blurRad="38100" dist="38100" dir="2700000" algn="tl">
                    <a:srgbClr val="000000">
                      <a:alpha val="43137"/>
                    </a:srgbClr>
                  </a:outerShdw>
                </a:effectLst>
                <a:latin typeface="Consolas" pitchFamily="49" charset="0"/>
              </a:rPr>
              <a:t>  void DrawShape(Shape shape) </a:t>
            </a:r>
          </a:p>
          <a:p>
            <a:pPr fontAlgn="base">
              <a:lnSpc>
                <a:spcPct val="90000"/>
              </a:lnSpc>
            </a:pPr>
            <a:r>
              <a:rPr lang="en-US" sz="3200" b="1" noProof="1">
                <a:solidFill>
                  <a:srgbClr val="FBEEDC"/>
                </a:solidFill>
                <a:effectLst>
                  <a:outerShdw blurRad="38100" dist="38100" dir="2700000" algn="tl">
                    <a:srgbClr val="000000">
                      <a:alpha val="43137"/>
                    </a:srgbClr>
                  </a:outerShdw>
                </a:effectLst>
                <a:latin typeface="Consolas" pitchFamily="49" charset="0"/>
              </a:rPr>
              <a:t>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rPr>
              <a:t>shape.Draw();</a:t>
            </a:r>
            <a:r>
              <a:rPr lang="en-US" sz="32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en-US" sz="3200" b="1" noProof="1">
                <a:solidFill>
                  <a:srgbClr val="FBEEDC"/>
                </a:solidFill>
                <a:effectLst>
                  <a:outerShdw blurRad="38100" dist="38100" dir="2700000" algn="tl">
                    <a:srgbClr val="000000">
                      <a:alpha val="43137"/>
                    </a:srgbClr>
                  </a:outerShdw>
                </a:effectLst>
                <a:latin typeface="Consolas" pitchFamily="49" charset="0"/>
              </a:rPr>
              <a:t>}</a:t>
            </a:r>
          </a:p>
        </p:txBody>
      </p:sp>
      <p:sp>
        <p:nvSpPr>
          <p:cNvPr id="7" name="Rectangle 6"/>
          <p:cNvSpPr>
            <a:spLocks noChangeArrowheads="1"/>
          </p:cNvSpPr>
          <p:nvPr/>
        </p:nvSpPr>
        <p:spPr bwMode="auto">
          <a:xfrm>
            <a:off x="455612" y="3678069"/>
            <a:ext cx="11134844" cy="280692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public class Rectangle : IShape  </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  public void Draw() </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    Console.WriteLine("I'm Rectangle");</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90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p>
        </p:txBody>
      </p:sp>
      <p:sp>
        <p:nvSpPr>
          <p:cNvPr id="6" name="Rectangle 5"/>
          <p:cNvSpPr>
            <a:spLocks noChangeArrowheads="1"/>
          </p:cNvSpPr>
          <p:nvPr/>
        </p:nvSpPr>
        <p:spPr bwMode="auto">
          <a:xfrm>
            <a:off x="7137434" y="1636239"/>
            <a:ext cx="4453022"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solidFill>
                  <a:srgbClr val="FBEEDC"/>
                </a:solidFill>
                <a:effectLst>
                  <a:outerShdw blurRad="38100" dist="38100" dir="2700000" algn="tl">
                    <a:srgbClr val="000000">
                      <a:alpha val="43137"/>
                    </a:srgbClr>
                  </a:outerShdw>
                </a:effectLst>
                <a:latin typeface="Consolas" pitchFamily="49" charset="0"/>
              </a:rPr>
              <a:t>public interface IShape {</a:t>
            </a: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rPr>
              <a:t>  void Draw();</a:t>
            </a: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rPr>
              <a:t>}</a:t>
            </a:r>
          </a:p>
        </p:txBody>
      </p:sp>
      <p:sp>
        <p:nvSpPr>
          <p:cNvPr id="9" name="Rectangle 8"/>
          <p:cNvSpPr>
            <a:spLocks noChangeArrowheads="1"/>
          </p:cNvSpPr>
          <p:nvPr/>
        </p:nvSpPr>
        <p:spPr bwMode="auto">
          <a:xfrm>
            <a:off x="4645438" y="5962420"/>
            <a:ext cx="6945018"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//TODO: Make the same for Circle </a:t>
            </a:r>
          </a:p>
        </p:txBody>
      </p:sp>
    </p:spTree>
    <p:extLst>
      <p:ext uri="{BB962C8B-B14F-4D97-AF65-F5344CB8AC3E}">
        <p14:creationId xmlns:p14="http://schemas.microsoft.com/office/powerpoint/2010/main" val="1890678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299" y="5486400"/>
            <a:ext cx="9832319" cy="774883"/>
          </a:xfrm>
        </p:spPr>
        <p:txBody>
          <a:bodyPr/>
          <a:lstStyle/>
          <a:p>
            <a:pPr>
              <a:lnSpc>
                <a:spcPts val="5400"/>
              </a:lnSpc>
            </a:pPr>
            <a:r>
              <a:rPr lang="en-US" dirty="0" err="1"/>
              <a:t>Liskov</a:t>
            </a:r>
            <a:r>
              <a:rPr lang="en-US" dirty="0"/>
              <a:t> Substitution Principle</a:t>
            </a:r>
          </a:p>
        </p:txBody>
      </p:sp>
      <p:pic>
        <p:nvPicPr>
          <p:cNvPr id="6" name="Picture 5" descr="A picture containing photo, toy, indoor&#10;&#10;Description generated with high confidence">
            <a:extLst>
              <a:ext uri="{FF2B5EF4-FFF2-40B4-BE49-F238E27FC236}">
                <a16:creationId xmlns:a16="http://schemas.microsoft.com/office/drawing/2014/main" id="{BBD51D47-DEF9-4518-8423-5A645F0FF5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17657" y="731519"/>
            <a:ext cx="5943601" cy="4754881"/>
          </a:xfrm>
          <a:prstGeom prst="rect">
            <a:avLst/>
          </a:prstGeom>
        </p:spPr>
      </p:pic>
    </p:spTree>
    <p:extLst>
      <p:ext uri="{BB962C8B-B14F-4D97-AF65-F5344CB8AC3E}">
        <p14:creationId xmlns:p14="http://schemas.microsoft.com/office/powerpoint/2010/main" val="2384913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9DFDF-C8A3-49EA-855F-5BA4290B9E2E}"/>
              </a:ext>
            </a:extLst>
          </p:cNvPr>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Title 3">
            <a:extLst>
              <a:ext uri="{FF2B5EF4-FFF2-40B4-BE49-F238E27FC236}">
                <a16:creationId xmlns:a16="http://schemas.microsoft.com/office/drawing/2014/main" id="{06D7145C-C977-4A65-B11E-E229A3CD9263}"/>
              </a:ext>
            </a:extLst>
          </p:cNvPr>
          <p:cNvSpPr>
            <a:spLocks noGrp="1"/>
          </p:cNvSpPr>
          <p:nvPr>
            <p:ph type="title"/>
          </p:nvPr>
        </p:nvSpPr>
        <p:spPr/>
        <p:txBody>
          <a:bodyPr>
            <a:normAutofit/>
          </a:bodyPr>
          <a:lstStyle/>
          <a:p>
            <a:r>
              <a:rPr lang="en-US" dirty="0"/>
              <a:t>What is Liskov Substitution?</a:t>
            </a:r>
          </a:p>
        </p:txBody>
      </p:sp>
      <p:sp>
        <p:nvSpPr>
          <p:cNvPr id="5" name="Rectangle 4">
            <a:extLst>
              <a:ext uri="{FF2B5EF4-FFF2-40B4-BE49-F238E27FC236}">
                <a16:creationId xmlns:a16="http://schemas.microsoft.com/office/drawing/2014/main" id="{AD7C9B37-54F3-49C3-B98F-180F03412F38}"/>
              </a:ext>
            </a:extLst>
          </p:cNvPr>
          <p:cNvSpPr>
            <a:spLocks noChangeArrowheads="1"/>
          </p:cNvSpPr>
          <p:nvPr/>
        </p:nvSpPr>
        <p:spPr bwMode="auto">
          <a:xfrm>
            <a:off x="1522412" y="2209800"/>
            <a:ext cx="9067800" cy="23083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i="1" dirty="0">
                <a:solidFill>
                  <a:schemeClr val="tx2">
                    <a:lumMod val="75000"/>
                  </a:schemeClr>
                </a:solidFill>
                <a:effectLst>
                  <a:outerShdw blurRad="38100" dist="38100" dir="2700000" algn="tl">
                    <a:srgbClr val="000000">
                      <a:alpha val="43137"/>
                    </a:srgbClr>
                  </a:outerShdw>
                </a:effectLst>
                <a:latin typeface="Consolas" pitchFamily="49" charset="0"/>
              </a:rPr>
              <a:t>“Derived </a:t>
            </a:r>
            <a:r>
              <a:rPr lang="en-US" sz="3600" b="1" i="1" dirty="0">
                <a:effectLst>
                  <a:outerShdw blurRad="38100" dist="38100" dir="2700000" algn="tl">
                    <a:srgbClr val="000000">
                      <a:alpha val="43137"/>
                    </a:srgbClr>
                  </a:outerShdw>
                </a:effectLst>
                <a:latin typeface="Consolas" pitchFamily="49" charset="0"/>
              </a:rPr>
              <a:t>types</a:t>
            </a:r>
            <a:r>
              <a:rPr lang="en-US" sz="3600" b="1" i="1" dirty="0">
                <a:solidFill>
                  <a:srgbClr val="FBEEDC"/>
                </a:solidFill>
                <a:effectLst>
                  <a:outerShdw blurRad="38100" dist="38100" dir="2700000" algn="tl">
                    <a:srgbClr val="000000">
                      <a:alpha val="43137"/>
                    </a:srgbClr>
                  </a:outerShdw>
                </a:effectLst>
                <a:latin typeface="Consolas" pitchFamily="49" charset="0"/>
              </a:rPr>
              <a:t> must be </a:t>
            </a:r>
            <a:r>
              <a:rPr lang="en-US" sz="3600" b="1" i="1" dirty="0">
                <a:solidFill>
                  <a:schemeClr val="tx2">
                    <a:lumMod val="75000"/>
                  </a:schemeClr>
                </a:solidFill>
                <a:effectLst>
                  <a:outerShdw blurRad="38100" dist="38100" dir="2700000" algn="tl">
                    <a:srgbClr val="000000">
                      <a:alpha val="43137"/>
                    </a:srgbClr>
                  </a:outerShdw>
                </a:effectLst>
                <a:latin typeface="Consolas" pitchFamily="49" charset="0"/>
              </a:rPr>
              <a:t>completely substitutable</a:t>
            </a:r>
            <a:r>
              <a:rPr lang="en-US" sz="3600" b="1" i="1" dirty="0">
                <a:solidFill>
                  <a:srgbClr val="FBEEDC"/>
                </a:solidFill>
                <a:effectLst>
                  <a:outerShdw blurRad="38100" dist="38100" dir="2700000" algn="tl">
                    <a:srgbClr val="000000">
                      <a:alpha val="43137"/>
                    </a:srgbClr>
                  </a:outerShdw>
                </a:effectLst>
                <a:latin typeface="Consolas" pitchFamily="49" charset="0"/>
              </a:rPr>
              <a:t> for their </a:t>
            </a:r>
            <a:r>
              <a:rPr lang="en-US" sz="3600" b="1" i="1" dirty="0">
                <a:solidFill>
                  <a:schemeClr val="tx2">
                    <a:lumMod val="75000"/>
                  </a:schemeClr>
                </a:solidFill>
                <a:effectLst>
                  <a:outerShdw blurRad="38100" dist="38100" dir="2700000" algn="tl">
                    <a:srgbClr val="000000">
                      <a:alpha val="43137"/>
                    </a:srgbClr>
                  </a:outerShdw>
                </a:effectLst>
                <a:latin typeface="Consolas" pitchFamily="49" charset="0"/>
              </a:rPr>
              <a:t>base</a:t>
            </a:r>
            <a:r>
              <a:rPr lang="en-US" sz="3600" b="1" i="1" dirty="0">
                <a:solidFill>
                  <a:srgbClr val="FBEEDC"/>
                </a:solidFill>
                <a:effectLst>
                  <a:outerShdw blurRad="38100" dist="38100" dir="2700000" algn="tl">
                    <a:srgbClr val="000000">
                      <a:alpha val="43137"/>
                    </a:srgbClr>
                  </a:outerShdw>
                </a:effectLst>
                <a:latin typeface="Consolas" pitchFamily="49" charset="0"/>
              </a:rPr>
              <a:t> types”</a:t>
            </a:r>
          </a:p>
          <a:p>
            <a:pPr fontAlgn="base"/>
            <a:endParaRPr lang="en-US" sz="3600" b="1" i="1" dirty="0">
              <a:solidFill>
                <a:srgbClr val="FBEEDC"/>
              </a:solidFill>
              <a:effectLst>
                <a:outerShdw blurRad="38100" dist="38100" dir="2700000" algn="tl">
                  <a:srgbClr val="000000">
                    <a:alpha val="43137"/>
                  </a:srgbClr>
                </a:outerShdw>
              </a:effectLst>
              <a:latin typeface="Consolas" pitchFamily="49" charset="0"/>
            </a:endParaRPr>
          </a:p>
          <a:p>
            <a:pPr fontAlgn="base"/>
            <a:r>
              <a:rPr lang="en-US" sz="3600" b="1" i="1" dirty="0">
                <a:solidFill>
                  <a:srgbClr val="FBEEDC"/>
                </a:solidFill>
                <a:effectLst>
                  <a:outerShdw blurRad="38100" dist="38100" dir="2700000" algn="tl">
                    <a:srgbClr val="000000">
                      <a:alpha val="43137"/>
                    </a:srgbClr>
                  </a:outerShdw>
                </a:effectLst>
                <a:latin typeface="Consolas" pitchFamily="49" charset="0"/>
              </a:rPr>
              <a:t> 	        </a:t>
            </a:r>
            <a:r>
              <a:rPr lang="en-US" sz="3600" b="1" dirty="0">
                <a:solidFill>
                  <a:srgbClr val="FBEEDC"/>
                </a:solidFill>
                <a:effectLst>
                  <a:outerShdw blurRad="38100" dist="38100" dir="2700000" algn="tl">
                    <a:srgbClr val="000000">
                      <a:alpha val="43137"/>
                    </a:srgbClr>
                  </a:outerShdw>
                </a:effectLst>
                <a:latin typeface="Consolas" pitchFamily="49" charset="0"/>
              </a:rPr>
              <a:t>– Barbara Liskov, 1988</a:t>
            </a:r>
          </a:p>
        </p:txBody>
      </p:sp>
    </p:spTree>
    <p:extLst>
      <p:ext uri="{BB962C8B-B14F-4D97-AF65-F5344CB8AC3E}">
        <p14:creationId xmlns:p14="http://schemas.microsoft.com/office/powerpoint/2010/main" val="202088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9DFDF-C8A3-49EA-855F-5BA4290B9E2E}"/>
              </a:ext>
            </a:extLst>
          </p:cNvPr>
          <p:cNvSpPr>
            <a:spLocks noGrp="1"/>
          </p:cNvSpPr>
          <p:nvPr>
            <p:ph type="sldNum" sz="quarter" idx="4"/>
          </p:nvPr>
        </p:nvSpPr>
        <p:spPr/>
        <p:txBody>
          <a:bodyPr/>
          <a:lstStyle/>
          <a:p>
            <a:fld id="{C014DD1E-5D91-48A3-AD6D-45FBA980D106}" type="slidenum">
              <a:rPr lang="en-US" smtClean="0"/>
              <a:pPr/>
              <a:t>25</a:t>
            </a:fld>
            <a:endParaRPr lang="en-US" dirty="0"/>
          </a:p>
        </p:txBody>
      </p:sp>
      <p:sp>
        <p:nvSpPr>
          <p:cNvPr id="3" name="Content Placeholder 2">
            <a:extLst>
              <a:ext uri="{FF2B5EF4-FFF2-40B4-BE49-F238E27FC236}">
                <a16:creationId xmlns:a16="http://schemas.microsoft.com/office/drawing/2014/main" id="{0978CD3A-4F5A-4F6F-B80C-12EE4992D357}"/>
              </a:ext>
            </a:extLst>
          </p:cNvPr>
          <p:cNvSpPr>
            <a:spLocks noGrp="1"/>
          </p:cNvSpPr>
          <p:nvPr>
            <p:ph idx="1"/>
          </p:nvPr>
        </p:nvSpPr>
        <p:spPr/>
        <p:txBody>
          <a:bodyPr>
            <a:normAutofit/>
          </a:bodyPr>
          <a:lstStyle/>
          <a:p>
            <a:r>
              <a:rPr lang="en-US" dirty="0"/>
              <a:t>References to the </a:t>
            </a:r>
            <a:r>
              <a:rPr lang="en-US" dirty="0">
                <a:solidFill>
                  <a:schemeClr val="tx2">
                    <a:lumMod val="75000"/>
                  </a:schemeClr>
                </a:solidFill>
              </a:rPr>
              <a:t>base class can be replaced </a:t>
            </a:r>
            <a:r>
              <a:rPr lang="en-US" dirty="0"/>
              <a:t>with a </a:t>
            </a:r>
            <a:r>
              <a:rPr lang="en-US" dirty="0">
                <a:solidFill>
                  <a:schemeClr val="tx2">
                    <a:lumMod val="75000"/>
                  </a:schemeClr>
                </a:solidFill>
              </a:rPr>
              <a:t>derived class without affecting </a:t>
            </a:r>
            <a:r>
              <a:rPr lang="en-US" dirty="0"/>
              <a:t>the functionality of the </a:t>
            </a:r>
            <a:r>
              <a:rPr lang="en-US" dirty="0">
                <a:solidFill>
                  <a:schemeClr val="tx2">
                    <a:lumMod val="75000"/>
                  </a:schemeClr>
                </a:solidFill>
              </a:rPr>
              <a:t>program</a:t>
            </a:r>
          </a:p>
          <a:p>
            <a:endParaRPr lang="en-US" dirty="0"/>
          </a:p>
          <a:p>
            <a:r>
              <a:rPr lang="en-US" dirty="0"/>
              <a:t>Derived class </a:t>
            </a:r>
            <a:r>
              <a:rPr lang="en-US" dirty="0">
                <a:solidFill>
                  <a:schemeClr val="tx2">
                    <a:lumMod val="75000"/>
                  </a:schemeClr>
                </a:solidFill>
              </a:rPr>
              <a:t>only extends </a:t>
            </a:r>
            <a:br>
              <a:rPr lang="en-US" dirty="0">
                <a:solidFill>
                  <a:schemeClr val="tx2">
                    <a:lumMod val="75000"/>
                  </a:schemeClr>
                </a:solidFill>
              </a:rPr>
            </a:br>
            <a:r>
              <a:rPr lang="en-US" dirty="0"/>
              <a:t>functionalities of the base class</a:t>
            </a:r>
          </a:p>
          <a:p>
            <a:r>
              <a:rPr lang="en-US" dirty="0"/>
              <a:t>Derived class </a:t>
            </a:r>
            <a:r>
              <a:rPr lang="en-US" dirty="0">
                <a:solidFill>
                  <a:schemeClr val="tx2">
                    <a:lumMod val="75000"/>
                  </a:schemeClr>
                </a:solidFill>
              </a:rPr>
              <a:t>must not </a:t>
            </a:r>
            <a:br>
              <a:rPr lang="en-US" dirty="0">
                <a:solidFill>
                  <a:schemeClr val="tx2">
                    <a:lumMod val="75000"/>
                  </a:schemeClr>
                </a:solidFill>
              </a:rPr>
            </a:br>
            <a:r>
              <a:rPr lang="en-US" dirty="0">
                <a:solidFill>
                  <a:schemeClr val="tx2">
                    <a:lumMod val="75000"/>
                  </a:schemeClr>
                </a:solidFill>
              </a:rPr>
              <a:t>remove </a:t>
            </a:r>
            <a:r>
              <a:rPr lang="en-US" dirty="0"/>
              <a:t>base class </a:t>
            </a:r>
            <a:r>
              <a:rPr lang="en-US" dirty="0">
                <a:solidFill>
                  <a:schemeClr val="tx2">
                    <a:lumMod val="75000"/>
                  </a:schemeClr>
                </a:solidFill>
              </a:rPr>
              <a:t>behavior</a:t>
            </a:r>
          </a:p>
          <a:p>
            <a:endParaRPr lang="en-US" dirty="0"/>
          </a:p>
        </p:txBody>
      </p:sp>
      <p:sp>
        <p:nvSpPr>
          <p:cNvPr id="4" name="Title 3">
            <a:extLst>
              <a:ext uri="{FF2B5EF4-FFF2-40B4-BE49-F238E27FC236}">
                <a16:creationId xmlns:a16="http://schemas.microsoft.com/office/drawing/2014/main" id="{06D7145C-C977-4A65-B11E-E229A3CD9263}"/>
              </a:ext>
            </a:extLst>
          </p:cNvPr>
          <p:cNvSpPr>
            <a:spLocks noGrp="1"/>
          </p:cNvSpPr>
          <p:nvPr>
            <p:ph type="title"/>
          </p:nvPr>
        </p:nvSpPr>
        <p:spPr/>
        <p:txBody>
          <a:bodyPr>
            <a:normAutofit/>
          </a:bodyPr>
          <a:lstStyle/>
          <a:p>
            <a:r>
              <a:rPr lang="en-US" dirty="0"/>
              <a:t>LSP - Substitutability</a:t>
            </a:r>
          </a:p>
        </p:txBody>
      </p:sp>
      <p:pic>
        <p:nvPicPr>
          <p:cNvPr id="5" name="Picture 4">
            <a:extLst>
              <a:ext uri="{FF2B5EF4-FFF2-40B4-BE49-F238E27FC236}">
                <a16:creationId xmlns:a16="http://schemas.microsoft.com/office/drawing/2014/main" id="{FD2BFD01-B80F-4DF7-9D69-249A60E240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904023" y="3581400"/>
            <a:ext cx="4876800" cy="2823222"/>
          </a:xfrm>
          <a:prstGeom prst="rect">
            <a:avLst/>
          </a:prstGeom>
        </p:spPr>
      </p:pic>
    </p:spTree>
    <p:extLst>
      <p:ext uri="{BB962C8B-B14F-4D97-AF65-F5344CB8AC3E}">
        <p14:creationId xmlns:p14="http://schemas.microsoft.com/office/powerpoint/2010/main" val="257202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26</a:t>
            </a:fld>
            <a:endParaRPr lang="en-US" dirty="0"/>
          </a:p>
        </p:txBody>
      </p:sp>
      <p:sp>
        <p:nvSpPr>
          <p:cNvPr id="428035" name="Rectangle 3"/>
          <p:cNvSpPr>
            <a:spLocks noGrp="1" noChangeArrowheads="1"/>
          </p:cNvSpPr>
          <p:nvPr>
            <p:ph idx="1"/>
          </p:nvPr>
        </p:nvSpPr>
        <p:spPr>
          <a:xfrm>
            <a:off x="369683" y="1371600"/>
            <a:ext cx="11377597" cy="5251640"/>
          </a:xfrm>
        </p:spPr>
        <p:txBody>
          <a:bodyPr>
            <a:normAutofit/>
          </a:bodyPr>
          <a:lstStyle/>
          <a:p>
            <a:r>
              <a:rPr lang="en-GB" dirty="0"/>
              <a:t>OOP Inheritance</a:t>
            </a:r>
          </a:p>
          <a:p>
            <a:endParaRPr lang="en-GB" dirty="0"/>
          </a:p>
          <a:p>
            <a:endParaRPr lang="en-GB" dirty="0"/>
          </a:p>
          <a:p>
            <a:r>
              <a:rPr lang="en-GB" dirty="0"/>
              <a:t>Plus LSP</a:t>
            </a:r>
          </a:p>
          <a:p>
            <a:endParaRPr lang="en-GB" dirty="0"/>
          </a:p>
          <a:p>
            <a:endParaRPr lang="en-GB" dirty="0"/>
          </a:p>
        </p:txBody>
      </p:sp>
      <p:sp>
        <p:nvSpPr>
          <p:cNvPr id="428034" name="Rectangle 2"/>
          <p:cNvSpPr>
            <a:spLocks noGrp="1" noChangeArrowheads="1"/>
          </p:cNvSpPr>
          <p:nvPr>
            <p:ph type="title"/>
          </p:nvPr>
        </p:nvSpPr>
        <p:spPr>
          <a:xfrm>
            <a:off x="224098" y="0"/>
            <a:ext cx="9577597" cy="1110780"/>
          </a:xfrm>
        </p:spPr>
        <p:txBody>
          <a:bodyPr/>
          <a:lstStyle/>
          <a:p>
            <a:r>
              <a:rPr lang="en-US"/>
              <a:t>LSP Relationship</a:t>
            </a:r>
            <a:endParaRPr lang="en-GB" dirty="0"/>
          </a:p>
        </p:txBody>
      </p:sp>
      <p:sp>
        <p:nvSpPr>
          <p:cNvPr id="9" name="Rectangle 8"/>
          <p:cNvSpPr>
            <a:spLocks noChangeArrowheads="1"/>
          </p:cNvSpPr>
          <p:nvPr/>
        </p:nvSpPr>
        <p:spPr bwMode="auto">
          <a:xfrm>
            <a:off x="1560513" y="2209800"/>
            <a:ext cx="9067799" cy="64633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Student</a:t>
            </a:r>
            <a:r>
              <a:rPr lang="en-US" sz="3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IS-A </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Person</a:t>
            </a:r>
          </a:p>
        </p:txBody>
      </p:sp>
      <p:sp>
        <p:nvSpPr>
          <p:cNvPr id="10" name="Rectangle 9"/>
          <p:cNvSpPr>
            <a:spLocks noChangeArrowheads="1"/>
          </p:cNvSpPr>
          <p:nvPr/>
        </p:nvSpPr>
        <p:spPr bwMode="auto">
          <a:xfrm>
            <a:off x="1560513" y="4267200"/>
            <a:ext cx="9067800" cy="64633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Student</a:t>
            </a:r>
            <a:r>
              <a:rPr lang="en-US" sz="3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IS-SUBSTITUTED-FOR </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Person</a:t>
            </a:r>
          </a:p>
        </p:txBody>
      </p:sp>
    </p:spTree>
    <p:extLst>
      <p:ext uri="{BB962C8B-B14F-4D97-AF65-F5344CB8AC3E}">
        <p14:creationId xmlns:p14="http://schemas.microsoft.com/office/powerpoint/2010/main" val="7432872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3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uiExpand="1" build="p"/>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EAE087-3403-4D74-815A-835D19944300}"/>
              </a:ext>
            </a:extLst>
          </p:cNvPr>
          <p:cNvSpPr>
            <a:spLocks noGrp="1"/>
          </p:cNvSpPr>
          <p:nvPr>
            <p:ph type="sldNum" sz="quarter" idx="4"/>
          </p:nvPr>
        </p:nvSpPr>
        <p:spPr/>
        <p:txBody>
          <a:bodyPr/>
          <a:lstStyle/>
          <a:p>
            <a:fld id="{C014DD1E-5D91-48A3-AD6D-45FBA980D106}" type="slidenum">
              <a:rPr lang="en-US" smtClean="0"/>
              <a:pPr/>
              <a:t>27</a:t>
            </a:fld>
            <a:endParaRPr lang="en-US" dirty="0"/>
          </a:p>
        </p:txBody>
      </p:sp>
      <p:sp>
        <p:nvSpPr>
          <p:cNvPr id="3" name="Content Placeholder 2">
            <a:extLst>
              <a:ext uri="{FF2B5EF4-FFF2-40B4-BE49-F238E27FC236}">
                <a16:creationId xmlns:a16="http://schemas.microsoft.com/office/drawing/2014/main" id="{FC8FE3B0-F423-4A06-8C6F-3F3DE387DFC1}"/>
              </a:ext>
            </a:extLst>
          </p:cNvPr>
          <p:cNvSpPr>
            <a:spLocks noGrp="1"/>
          </p:cNvSpPr>
          <p:nvPr>
            <p:ph idx="1"/>
          </p:nvPr>
        </p:nvSpPr>
        <p:spPr/>
        <p:txBody>
          <a:bodyPr/>
          <a:lstStyle/>
          <a:p>
            <a:pPr>
              <a:spcBef>
                <a:spcPts val="1200"/>
              </a:spcBef>
              <a:spcAft>
                <a:spcPts val="1200"/>
              </a:spcAft>
            </a:pPr>
            <a:r>
              <a:rPr lang="en-GB" dirty="0"/>
              <a:t>Type Checking</a:t>
            </a:r>
          </a:p>
          <a:p>
            <a:pPr>
              <a:spcBef>
                <a:spcPts val="1200"/>
              </a:spcBef>
              <a:spcAft>
                <a:spcPts val="1200"/>
              </a:spcAft>
            </a:pPr>
            <a:r>
              <a:rPr lang="en-US" dirty="0"/>
              <a:t>Overridden </a:t>
            </a:r>
            <a:r>
              <a:rPr lang="en-US"/>
              <a:t>methods say </a:t>
            </a:r>
            <a:r>
              <a:rPr lang="en-US" dirty="0"/>
              <a:t>"I am not implemented"</a:t>
            </a:r>
          </a:p>
          <a:p>
            <a:pPr>
              <a:spcBef>
                <a:spcPts val="1200"/>
              </a:spcBef>
              <a:spcAft>
                <a:spcPts val="1200"/>
              </a:spcAft>
            </a:pPr>
            <a:r>
              <a:rPr lang="en-US" dirty="0"/>
              <a:t>Base class </a:t>
            </a:r>
            <a:r>
              <a:rPr lang="en-US" dirty="0">
                <a:solidFill>
                  <a:schemeClr val="tx2">
                    <a:lumMod val="75000"/>
                  </a:schemeClr>
                </a:solidFill>
              </a:rPr>
              <a:t>depends</a:t>
            </a:r>
            <a:r>
              <a:rPr lang="en-US" dirty="0"/>
              <a:t> on its subtypes</a:t>
            </a:r>
            <a:endParaRPr lang="en-US" dirty="0">
              <a:solidFill>
                <a:schemeClr val="tx2">
                  <a:lumMod val="75000"/>
                </a:schemeClr>
              </a:solidFill>
            </a:endParaRPr>
          </a:p>
          <a:p>
            <a:pPr marL="0" indent="0">
              <a:buNone/>
            </a:pPr>
            <a:endParaRPr lang="en-US" dirty="0"/>
          </a:p>
        </p:txBody>
      </p:sp>
      <p:sp>
        <p:nvSpPr>
          <p:cNvPr id="4" name="Title 3">
            <a:extLst>
              <a:ext uri="{FF2B5EF4-FFF2-40B4-BE49-F238E27FC236}">
                <a16:creationId xmlns:a16="http://schemas.microsoft.com/office/drawing/2014/main" id="{D7543B5B-3E4E-45A9-973E-B938E0E2809C}"/>
              </a:ext>
            </a:extLst>
          </p:cNvPr>
          <p:cNvSpPr>
            <a:spLocks noGrp="1"/>
          </p:cNvSpPr>
          <p:nvPr>
            <p:ph type="title"/>
          </p:nvPr>
        </p:nvSpPr>
        <p:spPr/>
        <p:txBody>
          <a:bodyPr/>
          <a:lstStyle/>
          <a:p>
            <a:r>
              <a:rPr lang="en-US" dirty="0"/>
              <a:t>Design Smell - Violations</a:t>
            </a:r>
          </a:p>
        </p:txBody>
      </p:sp>
      <p:pic>
        <p:nvPicPr>
          <p:cNvPr id="5" name="Picture 4">
            <a:extLst>
              <a:ext uri="{FF2B5EF4-FFF2-40B4-BE49-F238E27FC236}">
                <a16:creationId xmlns:a16="http://schemas.microsoft.com/office/drawing/2014/main" id="{E07CC8EB-5B20-4EAC-8695-1B65E2B5D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324" y="3956176"/>
            <a:ext cx="6477000" cy="2147900"/>
          </a:xfrm>
          <a:prstGeom prst="rect">
            <a:avLst/>
          </a:prstGeom>
        </p:spPr>
      </p:pic>
    </p:spTree>
    <p:extLst>
      <p:ext uri="{BB962C8B-B14F-4D97-AF65-F5344CB8AC3E}">
        <p14:creationId xmlns:p14="http://schemas.microsoft.com/office/powerpoint/2010/main" val="353938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834535-0755-4257-8843-4D9C00CF0B0D}"/>
              </a:ext>
            </a:extLst>
          </p:cNvPr>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a:extLst>
              <a:ext uri="{FF2B5EF4-FFF2-40B4-BE49-F238E27FC236}">
                <a16:creationId xmlns:a16="http://schemas.microsoft.com/office/drawing/2014/main" id="{0E612BA3-B0C1-4481-8758-77DB0B164D1E}"/>
              </a:ext>
            </a:extLst>
          </p:cNvPr>
          <p:cNvSpPr>
            <a:spLocks noGrp="1"/>
          </p:cNvSpPr>
          <p:nvPr>
            <p:ph idx="1"/>
          </p:nvPr>
        </p:nvSpPr>
        <p:spPr>
          <a:xfrm>
            <a:off x="330560" y="1371603"/>
            <a:ext cx="11463423" cy="4952997"/>
          </a:xfrm>
        </p:spPr>
        <p:txBody>
          <a:bodyPr/>
          <a:lstStyle/>
          <a:p>
            <a:r>
              <a:rPr lang="en-US" dirty="0"/>
              <a:t>Tell Don’t Ask – if you need to check what is the object  - move the behavior </a:t>
            </a:r>
            <a:r>
              <a:rPr lang="en-US" dirty="0">
                <a:solidFill>
                  <a:schemeClr val="tx2">
                    <a:lumMod val="75000"/>
                  </a:schemeClr>
                </a:solidFill>
              </a:rPr>
              <a:t>inside the object</a:t>
            </a:r>
          </a:p>
          <a:p>
            <a:r>
              <a:rPr lang="en-US" dirty="0"/>
              <a:t>New Base Class - </a:t>
            </a:r>
            <a:r>
              <a:rPr lang="en-US" dirty="0">
                <a:solidFill>
                  <a:schemeClr val="tx2">
                    <a:lumMod val="75000"/>
                  </a:schemeClr>
                </a:solidFill>
              </a:rPr>
              <a:t>two classes </a:t>
            </a:r>
            <a:r>
              <a:rPr lang="en-US" dirty="0"/>
              <a:t>share common </a:t>
            </a:r>
            <a:r>
              <a:rPr lang="en-US" dirty="0">
                <a:solidFill>
                  <a:schemeClr val="tx2">
                    <a:lumMod val="75000"/>
                  </a:schemeClr>
                </a:solidFill>
              </a:rPr>
              <a:t>behavior</a:t>
            </a:r>
            <a:r>
              <a:rPr lang="en-US" dirty="0"/>
              <a:t> but are not substitutable, </a:t>
            </a:r>
            <a:r>
              <a:rPr lang="en-US" dirty="0">
                <a:solidFill>
                  <a:schemeClr val="tx2">
                    <a:lumMod val="75000"/>
                  </a:schemeClr>
                </a:solidFill>
              </a:rPr>
              <a:t>create third </a:t>
            </a:r>
            <a:r>
              <a:rPr lang="en-US" dirty="0"/>
              <a:t>from which </a:t>
            </a:r>
            <a:r>
              <a:rPr lang="en-US" dirty="0">
                <a:solidFill>
                  <a:schemeClr val="tx2">
                    <a:lumMod val="75000"/>
                  </a:schemeClr>
                </a:solidFill>
              </a:rPr>
              <a:t>both derive </a:t>
            </a:r>
          </a:p>
          <a:p>
            <a:r>
              <a:rPr lang="en-US" dirty="0"/>
              <a:t>There shouldn’t be any </a:t>
            </a:r>
            <a:r>
              <a:rPr lang="en-US" dirty="0">
                <a:solidFill>
                  <a:schemeClr val="tx2">
                    <a:lumMod val="75000"/>
                  </a:schemeClr>
                </a:solidFill>
              </a:rPr>
              <a:t>virtual</a:t>
            </a:r>
            <a:r>
              <a:rPr lang="en-US" dirty="0"/>
              <a:t> methods </a:t>
            </a:r>
            <a:r>
              <a:rPr lang="en-US" dirty="0">
                <a:solidFill>
                  <a:schemeClr val="tx2">
                    <a:lumMod val="75000"/>
                  </a:schemeClr>
                </a:solidFill>
              </a:rPr>
              <a:t>in constructors</a:t>
            </a:r>
          </a:p>
          <a:p>
            <a:pPr marL="0" indent="0">
              <a:buNone/>
            </a:pPr>
            <a:endParaRPr lang="en-US" dirty="0"/>
          </a:p>
          <a:p>
            <a:endParaRPr lang="en-US" dirty="0"/>
          </a:p>
        </p:txBody>
      </p:sp>
      <p:sp>
        <p:nvSpPr>
          <p:cNvPr id="4" name="Title 3">
            <a:extLst>
              <a:ext uri="{FF2B5EF4-FFF2-40B4-BE49-F238E27FC236}">
                <a16:creationId xmlns:a16="http://schemas.microsoft.com/office/drawing/2014/main" id="{109CB44F-BE5D-4163-BA86-97BF948A509B}"/>
              </a:ext>
            </a:extLst>
          </p:cNvPr>
          <p:cNvSpPr>
            <a:spLocks noGrp="1"/>
          </p:cNvSpPr>
          <p:nvPr>
            <p:ph type="title"/>
          </p:nvPr>
        </p:nvSpPr>
        <p:spPr/>
        <p:txBody>
          <a:bodyPr>
            <a:normAutofit/>
          </a:bodyPr>
          <a:lstStyle/>
          <a:p>
            <a:r>
              <a:rPr lang="en-US" dirty="0"/>
              <a:t>OCP – Approaches</a:t>
            </a:r>
          </a:p>
        </p:txBody>
      </p:sp>
    </p:spTree>
    <p:extLst>
      <p:ext uri="{BB962C8B-B14F-4D97-AF65-F5344CB8AC3E}">
        <p14:creationId xmlns:p14="http://schemas.microsoft.com/office/powerpoint/2010/main" val="284962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08" y="5410200"/>
            <a:ext cx="9832319" cy="774883"/>
          </a:xfrm>
        </p:spPr>
        <p:txBody>
          <a:bodyPr/>
          <a:lstStyle/>
          <a:p>
            <a:pPr>
              <a:lnSpc>
                <a:spcPts val="5400"/>
              </a:lnSpc>
            </a:pPr>
            <a:r>
              <a:rPr lang="en-US" dirty="0"/>
              <a:t>Interface Segregation</a:t>
            </a:r>
          </a:p>
        </p:txBody>
      </p:sp>
      <p:pic>
        <p:nvPicPr>
          <p:cNvPr id="8" name="Picture 7" descr="A circuit board&#10;&#10;Description generated with very high confidence">
            <a:extLst>
              <a:ext uri="{FF2B5EF4-FFF2-40B4-BE49-F238E27FC236}">
                <a16:creationId xmlns:a16="http://schemas.microsoft.com/office/drawing/2014/main" id="{06046AA8-0308-4724-A045-F83DCDEC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1" y="1219200"/>
            <a:ext cx="6383911" cy="3989944"/>
          </a:xfrm>
          <a:prstGeom prst="rect">
            <a:avLst/>
          </a:prstGeom>
        </p:spPr>
      </p:pic>
    </p:spTree>
    <p:extLst>
      <p:ext uri="{BB962C8B-B14F-4D97-AF65-F5344CB8AC3E}">
        <p14:creationId xmlns:p14="http://schemas.microsoft.com/office/powerpoint/2010/main" val="248791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a:t>
            </a:r>
            <a:r>
              <a:rPr lang="en-US" sz="11500" b="1" noProof="1"/>
              <a:t>CSharp-Fund</a:t>
            </a:r>
            <a:endParaRPr lang="en-US" noProof="1"/>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52564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7" name="Content Placeholder 2"/>
          <p:cNvSpPr>
            <a:spLocks noGrp="1"/>
          </p:cNvSpPr>
          <p:nvPr>
            <p:ph idx="1"/>
          </p:nvPr>
        </p:nvSpPr>
        <p:spPr>
          <a:xfrm>
            <a:off x="190413" y="3810000"/>
            <a:ext cx="11804822" cy="2911476"/>
          </a:xfrm>
        </p:spPr>
        <p:txBody>
          <a:bodyPr>
            <a:normAutofit/>
          </a:bodyPr>
          <a:lstStyle/>
          <a:p>
            <a:r>
              <a:rPr lang="en-US" sz="3600" dirty="0"/>
              <a:t>Segregate interfaces</a:t>
            </a:r>
          </a:p>
          <a:p>
            <a:pPr lvl="1"/>
            <a:r>
              <a:rPr lang="en-US" sz="3600" dirty="0"/>
              <a:t>Prefer </a:t>
            </a:r>
            <a:r>
              <a:rPr lang="en-US" sz="3600" b="1" dirty="0">
                <a:solidFill>
                  <a:schemeClr val="tx2">
                    <a:lumMod val="75000"/>
                  </a:schemeClr>
                </a:solidFill>
              </a:rPr>
              <a:t>small</a:t>
            </a:r>
            <a:r>
              <a:rPr lang="en-US" sz="3600" dirty="0"/>
              <a:t>, </a:t>
            </a:r>
            <a:r>
              <a:rPr lang="en-US" sz="3600" b="1" dirty="0">
                <a:solidFill>
                  <a:schemeClr val="tx2">
                    <a:lumMod val="75000"/>
                  </a:schemeClr>
                </a:solidFill>
              </a:rPr>
              <a:t>cohesive </a:t>
            </a:r>
            <a:r>
              <a:rPr lang="en-US" sz="3600" dirty="0"/>
              <a:t>(lean and focused) interfaces</a:t>
            </a:r>
          </a:p>
          <a:p>
            <a:pPr lvl="1"/>
            <a:r>
              <a:rPr lang="en-US" sz="3600" dirty="0"/>
              <a:t>Divide "</a:t>
            </a:r>
            <a:r>
              <a:rPr lang="en-US" sz="3600" b="1" dirty="0">
                <a:solidFill>
                  <a:schemeClr val="tx2">
                    <a:lumMod val="75000"/>
                  </a:schemeClr>
                </a:solidFill>
              </a:rPr>
              <a:t>fat</a:t>
            </a:r>
            <a:r>
              <a:rPr lang="en-US" sz="3600" dirty="0"/>
              <a:t>" interfaces into "</a:t>
            </a:r>
            <a:r>
              <a:rPr lang="en-US" sz="3600" b="1" dirty="0">
                <a:solidFill>
                  <a:schemeClr val="tx2">
                    <a:lumMod val="75000"/>
                  </a:schemeClr>
                </a:solidFill>
              </a:rPr>
              <a:t>role</a:t>
            </a:r>
            <a:r>
              <a:rPr lang="en-US" sz="3600" dirty="0"/>
              <a:t>" interfaces</a:t>
            </a:r>
          </a:p>
        </p:txBody>
      </p:sp>
      <p:sp>
        <p:nvSpPr>
          <p:cNvPr id="2" name="Title 1"/>
          <p:cNvSpPr>
            <a:spLocks noGrp="1"/>
          </p:cNvSpPr>
          <p:nvPr>
            <p:ph type="title"/>
          </p:nvPr>
        </p:nvSpPr>
        <p:spPr/>
        <p:txBody>
          <a:bodyPr/>
          <a:lstStyle/>
          <a:p>
            <a:r>
              <a:rPr lang="en-US" dirty="0"/>
              <a:t>What is Interface Segregation?</a:t>
            </a:r>
            <a:endParaRPr lang="bg-BG" dirty="0"/>
          </a:p>
        </p:txBody>
      </p:sp>
      <p:sp>
        <p:nvSpPr>
          <p:cNvPr id="8" name="Rectangle 7"/>
          <p:cNvSpPr>
            <a:spLocks noChangeArrowheads="1"/>
          </p:cNvSpPr>
          <p:nvPr/>
        </p:nvSpPr>
        <p:spPr bwMode="auto">
          <a:xfrm>
            <a:off x="379412" y="1440763"/>
            <a:ext cx="11277600" cy="225908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GB" sz="3200" b="1" i="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GB" sz="3200"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Clients</a:t>
            </a:r>
            <a:r>
              <a:rPr lang="en-GB" sz="3200" b="1" i="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should not be forced to depend on methods they do not use."</a:t>
            </a:r>
          </a:p>
          <a:p>
            <a:pPr eaLnBrk="0" hangingPunct="0">
              <a:lnSpc>
                <a:spcPct val="110000"/>
              </a:lnSpc>
              <a:spcBef>
                <a:spcPts val="0"/>
              </a:spcBef>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10000"/>
              </a:lnSpc>
              <a:spcBef>
                <a:spcPts val="0"/>
              </a:spcBef>
              <a:buClr>
                <a:schemeClr val="accent5">
                  <a:lumMod val="40000"/>
                  <a:lumOff val="60000"/>
                </a:schemeClr>
              </a:buClr>
              <a:buSzPct val="70000"/>
            </a:pP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Agile Principles, Patterns, and Practices in C#</a:t>
            </a:r>
          </a:p>
        </p:txBody>
      </p:sp>
    </p:spTree>
    <p:extLst>
      <p:ext uri="{BB962C8B-B14F-4D97-AF65-F5344CB8AC3E}">
        <p14:creationId xmlns:p14="http://schemas.microsoft.com/office/powerpoint/2010/main" val="111989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31</a:t>
            </a:fld>
            <a:endParaRPr lang="en-US" dirty="0"/>
          </a:p>
        </p:txBody>
      </p:sp>
      <p:sp>
        <p:nvSpPr>
          <p:cNvPr id="3" name="Content Placeholder 2"/>
          <p:cNvSpPr>
            <a:spLocks noGrp="1"/>
          </p:cNvSpPr>
          <p:nvPr>
            <p:ph idx="1"/>
          </p:nvPr>
        </p:nvSpPr>
        <p:spPr/>
        <p:txBody>
          <a:bodyPr/>
          <a:lstStyle/>
          <a:p>
            <a:r>
              <a:rPr lang="en-GB"/>
              <a:t>Classes whose interfaces are not cohesive have "fat" interfaces</a:t>
            </a:r>
            <a:endParaRPr lang="en-GB" dirty="0"/>
          </a:p>
        </p:txBody>
      </p:sp>
      <p:sp>
        <p:nvSpPr>
          <p:cNvPr id="2" name="Title 1"/>
          <p:cNvSpPr>
            <a:spLocks noGrp="1"/>
          </p:cNvSpPr>
          <p:nvPr>
            <p:ph type="title"/>
          </p:nvPr>
        </p:nvSpPr>
        <p:spPr/>
        <p:txBody>
          <a:bodyPr/>
          <a:lstStyle/>
          <a:p>
            <a:r>
              <a:rPr lang="en-US"/>
              <a:t>Fat Interfaces</a:t>
            </a:r>
            <a:endParaRPr lang="en-US" dirty="0"/>
          </a:p>
        </p:txBody>
      </p:sp>
      <p:sp>
        <p:nvSpPr>
          <p:cNvPr id="10" name="Rectangle 9"/>
          <p:cNvSpPr>
            <a:spLocks noChangeArrowheads="1"/>
          </p:cNvSpPr>
          <p:nvPr/>
        </p:nvSpPr>
        <p:spPr bwMode="auto">
          <a:xfrm>
            <a:off x="634542" y="1992923"/>
            <a:ext cx="10840496" cy="19620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IWorker</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a:t>
            </a:r>
          </a:p>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Sleep();</a:t>
            </a:r>
          </a:p>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Rectangle 5"/>
          <p:cNvSpPr>
            <a:spLocks noChangeArrowheads="1"/>
          </p:cNvSpPr>
          <p:nvPr/>
        </p:nvSpPr>
        <p:spPr bwMode="auto">
          <a:xfrm>
            <a:off x="634542" y="4191000"/>
            <a:ext cx="10840496" cy="23360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Robot</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IWorker</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 {}</a:t>
            </a:r>
          </a:p>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Sleep() </a:t>
            </a:r>
          </a:p>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throw</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new NotImplementedException() }</a:t>
            </a:r>
          </a:p>
          <a:p>
            <a:pPr eaLnBrk="0" hangingPunct="0">
              <a:lnSpc>
                <a:spcPct val="90000"/>
              </a:lnSpc>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6"/>
          <p:cNvSpPr>
            <a:spLocks noChangeArrowheads="1"/>
          </p:cNvSpPr>
          <p:nvPr/>
        </p:nvSpPr>
        <p:spPr bwMode="auto">
          <a:xfrm>
            <a:off x="4797424" y="2667758"/>
            <a:ext cx="2590800" cy="967852"/>
          </a:xfrm>
          <a:prstGeom prst="wedgeRoundRectCallout">
            <a:avLst>
              <a:gd name="adj1" fmla="val -69273"/>
              <a:gd name="adj2" fmla="val 508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latin typeface="+mj-lt"/>
              </a:rPr>
              <a:t>Class </a:t>
            </a:r>
            <a:r>
              <a:rPr lang="en-US" sz="2800" b="1" dirty="0">
                <a:solidFill>
                  <a:schemeClr val="tx2">
                    <a:lumMod val="75000"/>
                  </a:schemeClr>
                </a:solidFill>
                <a:latin typeface="+mj-lt"/>
              </a:rPr>
              <a:t>Employee</a:t>
            </a:r>
            <a:r>
              <a:rPr lang="en-US" sz="2800" dirty="0">
                <a:solidFill>
                  <a:schemeClr val="tx1"/>
                </a:solidFill>
                <a:latin typeface="+mj-lt"/>
              </a:rPr>
              <a:t> is OK</a:t>
            </a:r>
            <a:endParaRPr lang="bg-BG" sz="2800" dirty="0">
              <a:solidFill>
                <a:schemeClr val="tx1"/>
              </a:solidFill>
              <a:latin typeface="+mj-lt"/>
            </a:endParaRPr>
          </a:p>
        </p:txBody>
      </p:sp>
    </p:spTree>
    <p:extLst>
      <p:ext uri="{BB962C8B-B14F-4D97-AF65-F5344CB8AC3E}">
        <p14:creationId xmlns:p14="http://schemas.microsoft.com/office/powerpoint/2010/main" val="7906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C5E177-2031-4C24-8DA5-9F3E3716562C}"/>
              </a:ext>
            </a:extLst>
          </p:cNvPr>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a:extLst>
              <a:ext uri="{FF2B5EF4-FFF2-40B4-BE49-F238E27FC236}">
                <a16:creationId xmlns:a16="http://schemas.microsoft.com/office/drawing/2014/main" id="{40D63401-1688-4C10-99A9-AE09A0B2E722}"/>
              </a:ext>
            </a:extLst>
          </p:cNvPr>
          <p:cNvSpPr>
            <a:spLocks noGrp="1"/>
          </p:cNvSpPr>
          <p:nvPr>
            <p:ph idx="1"/>
          </p:nvPr>
        </p:nvSpPr>
        <p:spPr/>
        <p:txBody>
          <a:bodyPr>
            <a:normAutofit/>
          </a:bodyPr>
          <a:lstStyle/>
          <a:p>
            <a:r>
              <a:rPr lang="en-US" b="1">
                <a:solidFill>
                  <a:schemeClr val="tx2">
                    <a:lumMod val="75000"/>
                  </a:schemeClr>
                </a:solidFill>
              </a:rPr>
              <a:t>Not implemented </a:t>
            </a:r>
            <a:r>
              <a:rPr lang="en-US"/>
              <a:t>methods</a:t>
            </a:r>
          </a:p>
          <a:p>
            <a:r>
              <a:rPr lang="en-US"/>
              <a:t>Client references a class but only</a:t>
            </a:r>
            <a:br>
              <a:rPr lang="en-US"/>
            </a:br>
            <a:r>
              <a:rPr lang="en-US"/>
              <a:t> use </a:t>
            </a:r>
            <a:r>
              <a:rPr lang="en-US" b="1">
                <a:solidFill>
                  <a:schemeClr val="tx2">
                    <a:lumMod val="75000"/>
                  </a:schemeClr>
                </a:solidFill>
              </a:rPr>
              <a:t>small portion </a:t>
            </a:r>
            <a:r>
              <a:rPr lang="en-US"/>
              <a:t>of it</a:t>
            </a:r>
          </a:p>
          <a:p>
            <a:endParaRPr lang="en-US"/>
          </a:p>
          <a:p>
            <a:endParaRPr lang="en-US"/>
          </a:p>
          <a:p>
            <a:pPr lvl="1"/>
            <a:endParaRPr lang="en-US" dirty="0"/>
          </a:p>
        </p:txBody>
      </p:sp>
      <p:sp>
        <p:nvSpPr>
          <p:cNvPr id="4" name="Title 3">
            <a:extLst>
              <a:ext uri="{FF2B5EF4-FFF2-40B4-BE49-F238E27FC236}">
                <a16:creationId xmlns:a16="http://schemas.microsoft.com/office/drawing/2014/main" id="{1D25D454-177A-42B3-9469-71D556433A0C}"/>
              </a:ext>
            </a:extLst>
          </p:cNvPr>
          <p:cNvSpPr>
            <a:spLocks noGrp="1"/>
          </p:cNvSpPr>
          <p:nvPr>
            <p:ph type="title"/>
          </p:nvPr>
        </p:nvSpPr>
        <p:spPr/>
        <p:txBody>
          <a:bodyPr/>
          <a:lstStyle/>
          <a:p>
            <a:r>
              <a:rPr lang="en-US"/>
              <a:t>Design Smells - Violations</a:t>
            </a:r>
            <a:endParaRPr lang="en-US" dirty="0"/>
          </a:p>
        </p:txBody>
      </p:sp>
      <p:pic>
        <p:nvPicPr>
          <p:cNvPr id="6" name="Picture 5" descr="A picture containing wall, indoor, bathroom, building&#10;&#10;Description generated with very high confidence">
            <a:extLst>
              <a:ext uri="{FF2B5EF4-FFF2-40B4-BE49-F238E27FC236}">
                <a16:creationId xmlns:a16="http://schemas.microsoft.com/office/drawing/2014/main" id="{BC520601-9AD3-4021-99D4-9497265EBF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4833" y="1478965"/>
            <a:ext cx="3283158" cy="4914666"/>
          </a:xfrm>
          <a:prstGeom prst="rect">
            <a:avLst/>
          </a:prstGeom>
        </p:spPr>
      </p:pic>
      <p:sp>
        <p:nvSpPr>
          <p:cNvPr id="7" name="Rectangle 6">
            <a:extLst>
              <a:ext uri="{FF2B5EF4-FFF2-40B4-BE49-F238E27FC236}">
                <a16:creationId xmlns:a16="http://schemas.microsoft.com/office/drawing/2014/main" id="{2D386AF7-721C-4539-84D9-2373A07A7407}"/>
              </a:ext>
            </a:extLst>
          </p:cNvPr>
          <p:cNvSpPr>
            <a:spLocks noChangeArrowheads="1"/>
          </p:cNvSpPr>
          <p:nvPr/>
        </p:nvSpPr>
        <p:spPr bwMode="auto">
          <a:xfrm>
            <a:off x="268391" y="3451429"/>
            <a:ext cx="7578621" cy="255454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i="1" dirty="0">
                <a:latin typeface="Consolas" panose="020B0609020204030204" pitchFamily="49" charset="0"/>
              </a:rPr>
              <a:t>“Abstraction is </a:t>
            </a:r>
            <a:r>
              <a:rPr lang="en-US" sz="3200" b="1" i="1" dirty="0">
                <a:solidFill>
                  <a:schemeClr val="tx2">
                    <a:lumMod val="75000"/>
                  </a:schemeClr>
                </a:solidFill>
                <a:latin typeface="Consolas" panose="020B0609020204030204" pitchFamily="49" charset="0"/>
              </a:rPr>
              <a:t>elimination</a:t>
            </a:r>
            <a:r>
              <a:rPr lang="en-US" sz="3200" b="1" i="1" dirty="0">
                <a:latin typeface="Consolas" panose="020B0609020204030204" pitchFamily="49" charset="0"/>
              </a:rPr>
              <a:t> </a:t>
            </a:r>
          </a:p>
          <a:p>
            <a:r>
              <a:rPr lang="en-US" sz="3200" b="1" i="1" dirty="0">
                <a:latin typeface="Consolas" panose="020B0609020204030204" pitchFamily="49" charset="0"/>
              </a:rPr>
              <a:t>of the </a:t>
            </a:r>
            <a:r>
              <a:rPr lang="en-US" sz="3200" b="1" i="1" dirty="0">
                <a:solidFill>
                  <a:schemeClr val="tx2">
                    <a:lumMod val="75000"/>
                  </a:schemeClr>
                </a:solidFill>
                <a:latin typeface="Consolas" panose="020B0609020204030204" pitchFamily="49" charset="0"/>
              </a:rPr>
              <a:t>irrelevant</a:t>
            </a:r>
            <a:r>
              <a:rPr lang="en-US" sz="3200" b="1" i="1" dirty="0">
                <a:latin typeface="Consolas" panose="020B0609020204030204" pitchFamily="49" charset="0"/>
              </a:rPr>
              <a:t> and </a:t>
            </a:r>
          </a:p>
          <a:p>
            <a:r>
              <a:rPr lang="en-US" sz="3200" b="1" i="1" dirty="0">
                <a:solidFill>
                  <a:schemeClr val="tx2">
                    <a:lumMod val="75000"/>
                  </a:schemeClr>
                </a:solidFill>
                <a:latin typeface="Consolas" panose="020B0609020204030204" pitchFamily="49" charset="0"/>
              </a:rPr>
              <a:t>amplification</a:t>
            </a:r>
            <a:r>
              <a:rPr lang="en-US" sz="3200" b="1" i="1" dirty="0">
                <a:latin typeface="Consolas" panose="020B0609020204030204" pitchFamily="49" charset="0"/>
              </a:rPr>
              <a:t> of the </a:t>
            </a:r>
            <a:r>
              <a:rPr lang="en-US" sz="3200" b="1" i="1" dirty="0">
                <a:solidFill>
                  <a:schemeClr val="tx2">
                    <a:lumMod val="75000"/>
                  </a:schemeClr>
                </a:solidFill>
                <a:latin typeface="Consolas" panose="020B0609020204030204" pitchFamily="49" charset="0"/>
              </a:rPr>
              <a:t>essential</a:t>
            </a:r>
            <a:r>
              <a:rPr lang="en-US" sz="3200" b="1" i="1" dirty="0">
                <a:latin typeface="Consolas" panose="020B0609020204030204" pitchFamily="49" charset="0"/>
              </a:rPr>
              <a:t>.”</a:t>
            </a:r>
          </a:p>
          <a:p>
            <a:endParaRPr lang="en-US" sz="3200" b="1" i="1" dirty="0">
              <a:latin typeface="Consolas" panose="020B0609020204030204" pitchFamily="49" charset="0"/>
            </a:endParaRP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321133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4D2AD-9C9B-4BAC-8DF8-8A837B6090D2}"/>
              </a:ext>
            </a:extLst>
          </p:cNvPr>
          <p:cNvSpPr>
            <a:spLocks noGrp="1"/>
          </p:cNvSpPr>
          <p:nvPr>
            <p:ph type="sldNum" sz="quarter" idx="4"/>
          </p:nvPr>
        </p:nvSpPr>
        <p:spPr/>
        <p:txBody>
          <a:bodyPr/>
          <a:lstStyle/>
          <a:p>
            <a:fld id="{C014DD1E-5D91-48A3-AD6D-45FBA980D106}" type="slidenum">
              <a:rPr lang="en-US" smtClean="0"/>
              <a:pPr/>
              <a:t>33</a:t>
            </a:fld>
            <a:endParaRPr lang="en-US" dirty="0"/>
          </a:p>
        </p:txBody>
      </p:sp>
      <p:sp>
        <p:nvSpPr>
          <p:cNvPr id="3" name="Content Placeholder 2">
            <a:extLst>
              <a:ext uri="{FF2B5EF4-FFF2-40B4-BE49-F238E27FC236}">
                <a16:creationId xmlns:a16="http://schemas.microsoft.com/office/drawing/2014/main" id="{537BA771-D04A-4669-8675-3F03A18DC0B1}"/>
              </a:ext>
            </a:extLst>
          </p:cNvPr>
          <p:cNvSpPr>
            <a:spLocks noGrp="1"/>
          </p:cNvSpPr>
          <p:nvPr>
            <p:ph idx="1"/>
          </p:nvPr>
        </p:nvSpPr>
        <p:spPr/>
        <p:txBody>
          <a:bodyPr/>
          <a:lstStyle/>
          <a:p>
            <a:r>
              <a:rPr lang="en-US" dirty="0"/>
              <a:t>What does the client </a:t>
            </a:r>
            <a:r>
              <a:rPr lang="en-US" b="1" dirty="0">
                <a:solidFill>
                  <a:schemeClr val="tx2">
                    <a:lumMod val="75000"/>
                  </a:schemeClr>
                </a:solidFill>
              </a:rPr>
              <a:t>see</a:t>
            </a:r>
            <a:r>
              <a:rPr lang="en-US" dirty="0"/>
              <a:t> and </a:t>
            </a:r>
            <a:r>
              <a:rPr lang="en-US" b="1" dirty="0">
                <a:solidFill>
                  <a:schemeClr val="tx2">
                    <a:lumMod val="75000"/>
                  </a:schemeClr>
                </a:solidFill>
              </a:rPr>
              <a:t>use</a:t>
            </a:r>
            <a:r>
              <a:rPr lang="en-US" dirty="0"/>
              <a:t>?</a:t>
            </a:r>
          </a:p>
          <a:p>
            <a:r>
              <a:rPr lang="en-US" dirty="0"/>
              <a:t>The “</a:t>
            </a:r>
            <a:r>
              <a:rPr lang="en-US" b="1" dirty="0">
                <a:solidFill>
                  <a:schemeClr val="tx2">
                    <a:lumMod val="75000"/>
                  </a:schemeClr>
                </a:solidFill>
              </a:rPr>
              <a:t>fat</a:t>
            </a:r>
            <a:r>
              <a:rPr lang="en-US" dirty="0"/>
              <a:t>” interfaces implement a </a:t>
            </a:r>
            <a:r>
              <a:rPr lang="en-US" b="1" dirty="0">
                <a:solidFill>
                  <a:schemeClr val="tx2">
                    <a:lumMod val="75000"/>
                  </a:schemeClr>
                </a:solidFill>
              </a:rPr>
              <a:t>number of small </a:t>
            </a:r>
            <a:r>
              <a:rPr lang="en-US" dirty="0"/>
              <a:t>interfaces with just what you need</a:t>
            </a:r>
          </a:p>
          <a:p>
            <a:r>
              <a:rPr lang="en-US" dirty="0"/>
              <a:t>All</a:t>
            </a:r>
            <a:r>
              <a:rPr lang="en-US" dirty="0">
                <a:solidFill>
                  <a:schemeClr val="tx2">
                    <a:lumMod val="75000"/>
                  </a:schemeClr>
                </a:solidFill>
              </a:rPr>
              <a:t> </a:t>
            </a:r>
            <a:r>
              <a:rPr lang="en-US" b="1" dirty="0">
                <a:solidFill>
                  <a:schemeClr val="tx2">
                    <a:lumMod val="75000"/>
                  </a:schemeClr>
                </a:solidFill>
              </a:rPr>
              <a:t>public members </a:t>
            </a:r>
            <a:r>
              <a:rPr lang="en-US" dirty="0"/>
              <a:t>of a class divided in </a:t>
            </a:r>
            <a:r>
              <a:rPr lang="en-US" b="1" dirty="0">
                <a:solidFill>
                  <a:schemeClr val="tx2">
                    <a:lumMod val="75000"/>
                  </a:schemeClr>
                </a:solidFill>
              </a:rPr>
              <a:t>separate classes </a:t>
            </a:r>
            <a:r>
              <a:rPr lang="en-US" dirty="0"/>
              <a:t>– again could be thought of as an interface</a:t>
            </a:r>
          </a:p>
          <a:p>
            <a:r>
              <a:rPr lang="en-US" dirty="0"/>
              <a:t>Let the </a:t>
            </a:r>
            <a:r>
              <a:rPr lang="en-US" b="1" dirty="0">
                <a:solidFill>
                  <a:schemeClr val="tx2">
                    <a:lumMod val="75000"/>
                  </a:schemeClr>
                </a:solidFill>
              </a:rPr>
              <a:t>client define interfaces</a:t>
            </a:r>
            <a:r>
              <a:rPr lang="en-US" dirty="0"/>
              <a:t> –</a:t>
            </a:r>
            <a:r>
              <a:rPr lang="en-US" b="1" dirty="0">
                <a:solidFill>
                  <a:schemeClr val="tx2">
                    <a:lumMod val="75000"/>
                  </a:schemeClr>
                </a:solidFill>
              </a:rPr>
              <a:t> </a:t>
            </a:r>
            <a:r>
              <a:rPr lang="en-US" b="1" dirty="0"/>
              <a:t>"</a:t>
            </a:r>
            <a:r>
              <a:rPr lang="en-US" b="1" dirty="0">
                <a:solidFill>
                  <a:schemeClr val="tx2">
                    <a:lumMod val="75000"/>
                  </a:schemeClr>
                </a:solidFill>
              </a:rPr>
              <a:t>role</a:t>
            </a:r>
            <a:r>
              <a:rPr lang="en-US" b="1" dirty="0"/>
              <a:t>"</a:t>
            </a:r>
            <a:r>
              <a:rPr lang="en-US" dirty="0"/>
              <a:t> interfaces</a:t>
            </a:r>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id="{682855ED-1963-4083-BD14-E7CEA54E0E58}"/>
              </a:ext>
            </a:extLst>
          </p:cNvPr>
          <p:cNvSpPr>
            <a:spLocks noGrp="1"/>
          </p:cNvSpPr>
          <p:nvPr>
            <p:ph type="title"/>
          </p:nvPr>
        </p:nvSpPr>
        <p:spPr/>
        <p:txBody>
          <a:bodyPr/>
          <a:lstStyle/>
          <a:p>
            <a:r>
              <a:rPr lang="en-US" dirty="0"/>
              <a:t>ISP - Approaches</a:t>
            </a:r>
          </a:p>
        </p:txBody>
      </p:sp>
    </p:spTree>
    <p:extLst>
      <p:ext uri="{BB962C8B-B14F-4D97-AF65-F5344CB8AC3E}">
        <p14:creationId xmlns:p14="http://schemas.microsoft.com/office/powerpoint/2010/main" val="353075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GB" dirty="0"/>
              <a:t>Small and Cohesive "</a:t>
            </a:r>
            <a:r>
              <a:rPr lang="en-GB" b="1" dirty="0">
                <a:solidFill>
                  <a:schemeClr val="tx2">
                    <a:lumMod val="75000"/>
                  </a:schemeClr>
                </a:solidFill>
              </a:rPr>
              <a:t>Role</a:t>
            </a:r>
            <a:r>
              <a:rPr lang="en-GB" dirty="0"/>
              <a:t>" Interfaces</a:t>
            </a:r>
          </a:p>
        </p:txBody>
      </p:sp>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2" name="Title 1"/>
          <p:cNvSpPr>
            <a:spLocks noGrp="1"/>
          </p:cNvSpPr>
          <p:nvPr>
            <p:ph type="title"/>
          </p:nvPr>
        </p:nvSpPr>
        <p:spPr/>
        <p:txBody>
          <a:bodyPr>
            <a:normAutofit/>
          </a:bodyPr>
          <a:lstStyle/>
          <a:p>
            <a:r>
              <a:rPr lang="en-US" dirty="0"/>
              <a:t>Cohesive Interfaces</a:t>
            </a:r>
          </a:p>
        </p:txBody>
      </p:sp>
      <p:sp>
        <p:nvSpPr>
          <p:cNvPr id="10" name="Rectangle 9"/>
          <p:cNvSpPr>
            <a:spLocks noChangeArrowheads="1"/>
          </p:cNvSpPr>
          <p:nvPr/>
        </p:nvSpPr>
        <p:spPr bwMode="auto">
          <a:xfrm>
            <a:off x="647079" y="1905000"/>
            <a:ext cx="52778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IWorker</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Rectangle 5"/>
          <p:cNvSpPr>
            <a:spLocks noChangeArrowheads="1"/>
          </p:cNvSpPr>
          <p:nvPr/>
        </p:nvSpPr>
        <p:spPr bwMode="auto">
          <a:xfrm>
            <a:off x="646209" y="41910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Robot </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IWorker</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 {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Do some work… </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9" name="Rectangle 8"/>
          <p:cNvSpPr>
            <a:spLocks noChangeArrowheads="1"/>
          </p:cNvSpPr>
          <p:nvPr/>
        </p:nvSpPr>
        <p:spPr bwMode="auto">
          <a:xfrm>
            <a:off x="6170858" y="1905000"/>
            <a:ext cx="5334000"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rPr>
              <a:t>I</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Sleeper</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Sleep();</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18438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
          </p:nvPr>
        </p:nvSpPr>
        <p:spPr/>
        <p:txBody>
          <a:bodyPr/>
          <a:lstStyle/>
          <a:p>
            <a:fld id="{C014DD1E-5D91-48A3-AD6D-45FBA980D106}" type="slidenum">
              <a:rPr lang="en-US" smtClean="0"/>
              <a:pPr/>
              <a:t>35</a:t>
            </a:fld>
            <a:endParaRPr lang="en-US" dirty="0"/>
          </a:p>
        </p:txBody>
      </p:sp>
      <p:sp>
        <p:nvSpPr>
          <p:cNvPr id="3" name="Content Placeholder 2">
            <a:extLst>
              <a:ext uri="{FF2B5EF4-FFF2-40B4-BE49-F238E27FC236}">
                <a16:creationId xmlns:a16="http://schemas.microsoft.com/office/drawing/2014/main" id="{4AADC3C3-4077-4D5F-95AB-82E0F10570BD}"/>
              </a:ext>
            </a:extLst>
          </p:cNvPr>
          <p:cNvSpPr>
            <a:spLocks noGrp="1"/>
          </p:cNvSpPr>
          <p:nvPr>
            <p:ph idx="1"/>
          </p:nvPr>
        </p:nvSpPr>
        <p:spPr>
          <a:xfrm>
            <a:off x="190413" y="1295400"/>
            <a:ext cx="11804822" cy="5426076"/>
          </a:xfrm>
        </p:spPr>
        <p:txBody>
          <a:bodyPr/>
          <a:lstStyle/>
          <a:p>
            <a:r>
              <a:rPr lang="en-US" sz="3600"/>
              <a:t>Problem that the </a:t>
            </a:r>
            <a:r>
              <a:rPr lang="en-US" sz="3600">
                <a:solidFill>
                  <a:schemeClr val="tx2">
                    <a:lumMod val="75000"/>
                  </a:schemeClr>
                </a:solidFill>
              </a:rPr>
              <a:t>Adapter pattern</a:t>
            </a:r>
            <a:r>
              <a:rPr lang="en-US" sz="3600"/>
              <a:t> solves</a:t>
            </a:r>
          </a:p>
          <a:p>
            <a:pPr lvl="1"/>
            <a:r>
              <a:rPr lang="en-US" sz="3600">
                <a:solidFill>
                  <a:schemeClr val="tx2">
                    <a:lumMod val="75000"/>
                  </a:schemeClr>
                </a:solidFill>
              </a:rPr>
              <a:t>Reusing</a:t>
            </a:r>
            <a:r>
              <a:rPr lang="en-US" sz="3600"/>
              <a:t> classes that does not have  an </a:t>
            </a:r>
            <a:r>
              <a:rPr lang="en-US" sz="3600">
                <a:solidFill>
                  <a:schemeClr val="tx2">
                    <a:lumMod val="75000"/>
                  </a:schemeClr>
                </a:solidFill>
              </a:rPr>
              <a:t>interface</a:t>
            </a:r>
            <a:r>
              <a:rPr lang="en-US" sz="3600"/>
              <a:t> that  a </a:t>
            </a:r>
            <a:r>
              <a:rPr lang="en-US" sz="3600">
                <a:solidFill>
                  <a:schemeClr val="tx2">
                    <a:lumMod val="75000"/>
                  </a:schemeClr>
                </a:solidFill>
              </a:rPr>
              <a:t>client</a:t>
            </a:r>
            <a:r>
              <a:rPr lang="en-US" sz="3600"/>
              <a:t> </a:t>
            </a:r>
            <a:r>
              <a:rPr lang="en-US" sz="3600">
                <a:solidFill>
                  <a:schemeClr val="tx2">
                    <a:lumMod val="75000"/>
                  </a:schemeClr>
                </a:solidFill>
              </a:rPr>
              <a:t>requires</a:t>
            </a:r>
          </a:p>
          <a:p>
            <a:pPr lvl="1"/>
            <a:r>
              <a:rPr lang="en-US" sz="3600"/>
              <a:t>Making classes with </a:t>
            </a:r>
            <a:r>
              <a:rPr lang="en-US" sz="3600">
                <a:solidFill>
                  <a:schemeClr val="tx2">
                    <a:lumMod val="75000"/>
                  </a:schemeClr>
                </a:solidFill>
              </a:rPr>
              <a:t>incompatible</a:t>
            </a:r>
            <a:r>
              <a:rPr lang="en-US" sz="3600"/>
              <a:t> interfaces work together</a:t>
            </a:r>
          </a:p>
          <a:p>
            <a:pPr lvl="1"/>
            <a:r>
              <a:rPr lang="en-US" sz="3600"/>
              <a:t>Provide an </a:t>
            </a:r>
            <a:r>
              <a:rPr lang="en-US" sz="3600">
                <a:solidFill>
                  <a:schemeClr val="tx2">
                    <a:lumMod val="75000"/>
                  </a:schemeClr>
                </a:solidFill>
              </a:rPr>
              <a:t>alternative</a:t>
            </a:r>
            <a:r>
              <a:rPr lang="en-US" sz="3600"/>
              <a:t> interface for a class</a:t>
            </a:r>
          </a:p>
          <a:p>
            <a:pPr marL="377887" lvl="1" indent="0">
              <a:buNone/>
            </a:pPr>
            <a:endParaRPr lang="en-US" dirty="0"/>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a:t>Adapter Pattern</a:t>
            </a:r>
            <a:endParaRPr lang="en-US" dirty="0"/>
          </a:p>
        </p:txBody>
      </p:sp>
    </p:spTree>
    <p:extLst>
      <p:ext uri="{BB962C8B-B14F-4D97-AF65-F5344CB8AC3E}">
        <p14:creationId xmlns:p14="http://schemas.microsoft.com/office/powerpoint/2010/main" val="12698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
          </p:nvPr>
        </p:nvSpPr>
        <p:spPr/>
        <p:txBody>
          <a:bodyPr/>
          <a:lstStyle/>
          <a:p>
            <a:fld id="{C014DD1E-5D91-48A3-AD6D-45FBA980D106}" type="slidenum">
              <a:rPr lang="en-US" smtClean="0"/>
              <a:pPr/>
              <a:t>36</a:t>
            </a:fld>
            <a:endParaRPr lang="en-US" dirty="0"/>
          </a:p>
        </p:txBody>
      </p:sp>
      <p:sp>
        <p:nvSpPr>
          <p:cNvPr id="3" name="Content Placeholder 2">
            <a:extLst>
              <a:ext uri="{FF2B5EF4-FFF2-40B4-BE49-F238E27FC236}">
                <a16:creationId xmlns:a16="http://schemas.microsoft.com/office/drawing/2014/main" id="{4AADC3C3-4077-4D5F-95AB-82E0F10570BD}"/>
              </a:ext>
            </a:extLst>
          </p:cNvPr>
          <p:cNvSpPr>
            <a:spLocks noGrp="1"/>
          </p:cNvSpPr>
          <p:nvPr>
            <p:ph idx="1"/>
          </p:nvPr>
        </p:nvSpPr>
        <p:spPr/>
        <p:txBody>
          <a:bodyPr/>
          <a:lstStyle/>
          <a:p>
            <a:r>
              <a:rPr lang="en-US" dirty="0"/>
              <a:t>Convert the (incompatible) interface of a class (</a:t>
            </a:r>
            <a:r>
              <a:rPr lang="en-US" dirty="0" err="1"/>
              <a:t>Adaptee</a:t>
            </a:r>
            <a:r>
              <a:rPr lang="en-US" dirty="0"/>
              <a:t>) into another interface (Target) that clients require</a:t>
            </a:r>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a:t>
            </a:r>
          </a:p>
        </p:txBody>
      </p:sp>
      <p:sp>
        <p:nvSpPr>
          <p:cNvPr id="5" name="Rectangle 4"/>
          <p:cNvSpPr>
            <a:spLocks noChangeArrowheads="1"/>
          </p:cNvSpPr>
          <p:nvPr/>
        </p:nvSpPr>
        <p:spPr bwMode="auto">
          <a:xfrm>
            <a:off x="7819434" y="4437233"/>
            <a:ext cx="3581400" cy="164352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interface Target</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void Request();</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Rectangle 6"/>
          <p:cNvSpPr>
            <a:spLocks noChangeArrowheads="1"/>
          </p:cNvSpPr>
          <p:nvPr/>
        </p:nvSpPr>
        <p:spPr bwMode="auto">
          <a:xfrm>
            <a:off x="684212" y="2514600"/>
            <a:ext cx="10716622" cy="35661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class Adaptee</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SpecificRequest()</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("Called SpecificRequest()");</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a:lnSpc>
                <a:spcPct val="90000"/>
              </a:lnSpc>
            </a:pP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43141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
          </p:nvPr>
        </p:nvSpPr>
        <p:spPr/>
        <p:txBody>
          <a:bodyPr/>
          <a:lstStyle/>
          <a:p>
            <a:fld id="{C014DD1E-5D91-48A3-AD6D-45FBA980D106}" type="slidenum">
              <a:rPr lang="en-US" smtClean="0"/>
              <a:pPr/>
              <a:t>37</a:t>
            </a:fld>
            <a:endParaRPr lang="en-US" dirty="0"/>
          </a:p>
        </p:txBody>
      </p:sp>
      <p:sp>
        <p:nvSpPr>
          <p:cNvPr id="3" name="Content Placeholder 2">
            <a:extLst>
              <a:ext uri="{FF2B5EF4-FFF2-40B4-BE49-F238E27FC236}">
                <a16:creationId xmlns:a16="http://schemas.microsoft.com/office/drawing/2014/main" id="{4AADC3C3-4077-4D5F-95AB-82E0F10570BD}"/>
              </a:ext>
            </a:extLst>
          </p:cNvPr>
          <p:cNvSpPr>
            <a:spLocks noGrp="1"/>
          </p:cNvSpPr>
          <p:nvPr>
            <p:ph idx="1"/>
          </p:nvPr>
        </p:nvSpPr>
        <p:spPr/>
        <p:txBody>
          <a:bodyPr/>
          <a:lstStyle/>
          <a:p>
            <a:r>
              <a:rPr lang="en-US" dirty="0"/>
              <a:t>Define a separate class (Adapter) that does the job</a:t>
            </a:r>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 (2)</a:t>
            </a:r>
          </a:p>
        </p:txBody>
      </p:sp>
      <p:sp>
        <p:nvSpPr>
          <p:cNvPr id="7" name="Rectangle 6"/>
          <p:cNvSpPr>
            <a:spLocks noChangeArrowheads="1"/>
          </p:cNvSpPr>
          <p:nvPr/>
        </p:nvSpPr>
        <p:spPr bwMode="auto">
          <a:xfrm>
            <a:off x="819299" y="1828800"/>
            <a:ext cx="10716622" cy="44012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class Adapter : Target</a:t>
            </a:r>
          </a:p>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private </a:t>
            </a:r>
            <a:r>
              <a:rPr lang="en-US" sz="2800" b="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Adaptee</a:t>
            </a: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adaptee = new </a:t>
            </a:r>
            <a:r>
              <a:rPr lang="en-US" sz="2800" b="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Adaptee</a:t>
            </a: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a:t>
            </a:r>
            <a:r>
              <a:rPr lang="en-US" sz="2800" b="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Request</a:t>
            </a: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 Possibly do some other work</a:t>
            </a:r>
          </a:p>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  and then call SpecificRequest</a:t>
            </a:r>
          </a:p>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adaptee.SpecificRequest</a:t>
            </a:r>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2800" b="1">
                <a:solidFill>
                  <a:schemeClr val="tx2"/>
                </a:solidFill>
                <a:effectLst>
                  <a:outerShdw blurRad="38100" dist="38100" dir="2700000" algn="tl">
                    <a:srgbClr val="000000">
                      <a:alpha val="43137"/>
                    </a:srgbClr>
                  </a:outerShdw>
                </a:effectLst>
                <a:latin typeface="Consolas" pitchFamily="49" charset="0"/>
                <a:cs typeface="Consolas" pitchFamily="49" charset="0"/>
              </a:rPr>
              <a:t>  }</a:t>
            </a:r>
          </a:p>
        </p:txBody>
      </p:sp>
    </p:spTree>
    <p:extLst>
      <p:ext uri="{BB962C8B-B14F-4D97-AF65-F5344CB8AC3E}">
        <p14:creationId xmlns:p14="http://schemas.microsoft.com/office/powerpoint/2010/main" val="11564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38</a:t>
            </a:fld>
            <a:endParaRPr lang="en-US" dirty="0"/>
          </a:p>
        </p:txBody>
      </p:sp>
      <p:sp>
        <p:nvSpPr>
          <p:cNvPr id="11" name="Content Placeholder 10"/>
          <p:cNvSpPr>
            <a:spLocks noGrp="1"/>
          </p:cNvSpPr>
          <p:nvPr>
            <p:ph idx="1"/>
          </p:nvPr>
        </p:nvSpPr>
        <p:spPr>
          <a:xfrm>
            <a:off x="190413" y="1151121"/>
            <a:ext cx="11804822" cy="5570355"/>
          </a:xfrm>
        </p:spPr>
        <p:txBody>
          <a:bodyPr/>
          <a:lstStyle/>
          <a:p>
            <a:r>
              <a:rPr lang="en-US" dirty="0"/>
              <a:t>Refactor the skeleton given for this task so that</a:t>
            </a:r>
          </a:p>
          <a:p>
            <a:pPr lvl="1"/>
            <a:r>
              <a:rPr lang="en-US" b="1" dirty="0">
                <a:solidFill>
                  <a:schemeClr val="tx2">
                    <a:lumMod val="75000"/>
                  </a:schemeClr>
                </a:solidFill>
                <a:latin typeface="Consolas" panose="020B0609020204030204" pitchFamily="49" charset="0"/>
              </a:rPr>
              <a:t>DetailsPrinter</a:t>
            </a:r>
            <a:r>
              <a:rPr lang="en-US" dirty="0">
                <a:solidFill>
                  <a:schemeClr val="tx2">
                    <a:lumMod val="75000"/>
                  </a:schemeClr>
                </a:solidFill>
              </a:rPr>
              <a:t> </a:t>
            </a:r>
            <a:r>
              <a:rPr lang="en-US" dirty="0"/>
              <a:t>class prints correctly any kind of employee, which is in the collection</a:t>
            </a:r>
          </a:p>
          <a:p>
            <a:pPr lvl="1"/>
            <a:r>
              <a:rPr lang="en-US" dirty="0"/>
              <a:t>Remove any “</a:t>
            </a:r>
            <a:r>
              <a:rPr lang="en-US" b="1" dirty="0">
                <a:solidFill>
                  <a:schemeClr val="tx2">
                    <a:lumMod val="75000"/>
                  </a:schemeClr>
                </a:solidFill>
                <a:latin typeface="Consolas" panose="020B0609020204030204" pitchFamily="49" charset="0"/>
              </a:rPr>
              <a:t>is</a:t>
            </a:r>
            <a:r>
              <a:rPr lang="en-US" dirty="0"/>
              <a:t>“ statements from your code</a:t>
            </a:r>
          </a:p>
          <a:p>
            <a:pPr lvl="1"/>
            <a:r>
              <a:rPr lang="en-US" dirty="0"/>
              <a:t>Be sure if you </a:t>
            </a:r>
            <a:r>
              <a:rPr lang="en-US" dirty="0">
                <a:solidFill>
                  <a:schemeClr val="tx2">
                    <a:lumMod val="75000"/>
                  </a:schemeClr>
                </a:solidFill>
              </a:rPr>
              <a:t>add new type </a:t>
            </a:r>
            <a:r>
              <a:rPr lang="en-US" dirty="0"/>
              <a:t>of employee system that it will work correctly </a:t>
            </a:r>
            <a:r>
              <a:rPr lang="en-US" dirty="0">
                <a:solidFill>
                  <a:schemeClr val="tx2">
                    <a:lumMod val="75000"/>
                  </a:schemeClr>
                </a:solidFill>
              </a:rPr>
              <a:t>without touching </a:t>
            </a:r>
            <a:r>
              <a:rPr lang="en-US" b="1" dirty="0">
                <a:solidFill>
                  <a:schemeClr val="tx2">
                    <a:lumMod val="75000"/>
                  </a:schemeClr>
                </a:solidFill>
                <a:latin typeface="Consolas" panose="020B0609020204030204" pitchFamily="49" charset="0"/>
              </a:rPr>
              <a:t>DetailsPrinter</a:t>
            </a:r>
            <a:r>
              <a:rPr lang="en-US" dirty="0">
                <a:solidFill>
                  <a:schemeClr val="tx2">
                    <a:lumMod val="75000"/>
                  </a:schemeClr>
                </a:solidFill>
              </a:rPr>
              <a:t> </a:t>
            </a:r>
            <a:endParaRPr lang="en-US" dirty="0">
              <a:solidFill>
                <a:schemeClr val="tx2">
                  <a:lumMod val="75000"/>
                </a:schemeClr>
              </a:solidFill>
              <a:latin typeface="Consolas" panose="020B0609020204030204" pitchFamily="49" charset="0"/>
            </a:endParaRPr>
          </a:p>
        </p:txBody>
      </p:sp>
      <p:sp>
        <p:nvSpPr>
          <p:cNvPr id="793602" name="Rectangle 2"/>
          <p:cNvSpPr>
            <a:spLocks noGrp="1" noChangeArrowheads="1"/>
          </p:cNvSpPr>
          <p:nvPr>
            <p:ph type="title"/>
          </p:nvPr>
        </p:nvSpPr>
        <p:spPr/>
        <p:txBody>
          <a:bodyPr/>
          <a:lstStyle/>
          <a:p>
            <a:r>
              <a:rPr lang="en-US" dirty="0"/>
              <a:t>Problem: Detail Printer </a:t>
            </a:r>
          </a:p>
        </p:txBody>
      </p:sp>
    </p:spTree>
    <p:extLst>
      <p:ext uri="{BB962C8B-B14F-4D97-AF65-F5344CB8AC3E}">
        <p14:creationId xmlns:p14="http://schemas.microsoft.com/office/powerpoint/2010/main" val="50510869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39</a:t>
            </a:fld>
            <a:endParaRPr lang="en-US" dirty="0"/>
          </a:p>
        </p:txBody>
      </p:sp>
      <p:sp>
        <p:nvSpPr>
          <p:cNvPr id="793602" name="Rectangle 2"/>
          <p:cNvSpPr>
            <a:spLocks noGrp="1" noChangeArrowheads="1"/>
          </p:cNvSpPr>
          <p:nvPr>
            <p:ph type="title"/>
          </p:nvPr>
        </p:nvSpPr>
        <p:spPr/>
        <p:txBody>
          <a:bodyPr/>
          <a:lstStyle/>
          <a:p>
            <a:r>
              <a:rPr lang="en-US" dirty="0"/>
              <a:t>Solution: Detail Printer</a:t>
            </a:r>
          </a:p>
        </p:txBody>
      </p:sp>
      <p:sp>
        <p:nvSpPr>
          <p:cNvPr id="18" name="Rectangle 17"/>
          <p:cNvSpPr>
            <a:spLocks noChangeArrowheads="1"/>
          </p:cNvSpPr>
          <p:nvPr/>
        </p:nvSpPr>
        <p:spPr bwMode="auto">
          <a:xfrm>
            <a:off x="569912" y="1143000"/>
            <a:ext cx="11049000"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Employee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private string name;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public Employee(string name)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this.name = name;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public override string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ToString() </a:t>
            </a:r>
          </a:p>
          <a:p>
            <a:pPr fontAlgn="base"/>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return $"Name: {this.name}";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100845254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8D1F9B-9448-4235-8AAB-68A9A20274C4}"/>
              </a:ext>
            </a:extLst>
          </p:cNvPr>
          <p:cNvSpPr>
            <a:spLocks noGrp="1"/>
          </p:cNvSpPr>
          <p:nvPr>
            <p:ph type="sldNum" sz="quarter" idx="4"/>
          </p:nvPr>
        </p:nvSpPr>
        <p:spPr/>
        <p:txBody>
          <a:bodyPr/>
          <a:lstStyle/>
          <a:p>
            <a:fld id="{C014DD1E-5D91-48A3-AD6D-45FBA980D106}" type="slidenum">
              <a:rPr lang="en-US" smtClean="0"/>
              <a:pPr/>
              <a:t>4</a:t>
            </a:fld>
            <a:endParaRPr lang="en-US" dirty="0"/>
          </a:p>
        </p:txBody>
      </p:sp>
      <p:sp>
        <p:nvSpPr>
          <p:cNvPr id="3" name="Content Placeholder 2">
            <a:extLst>
              <a:ext uri="{FF2B5EF4-FFF2-40B4-BE49-F238E27FC236}">
                <a16:creationId xmlns:a16="http://schemas.microsoft.com/office/drawing/2014/main" id="{363D9369-78CE-45BD-9C93-37152D5DEA83}"/>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r>
              <a:rPr lang="en-US" dirty="0">
                <a:hlinkClick r:id="rId2"/>
              </a:rPr>
              <a:t>How clean code (or its absence) affects our software?</a:t>
            </a:r>
            <a:endParaRPr lang="en-US" dirty="0"/>
          </a:p>
          <a:p>
            <a:endParaRPr lang="en-US" dirty="0"/>
          </a:p>
        </p:txBody>
      </p:sp>
      <p:sp>
        <p:nvSpPr>
          <p:cNvPr id="4" name="Title 3">
            <a:extLst>
              <a:ext uri="{FF2B5EF4-FFF2-40B4-BE49-F238E27FC236}">
                <a16:creationId xmlns:a16="http://schemas.microsoft.com/office/drawing/2014/main" id="{178B1E48-02B5-4898-87CE-A868CFC6DE2B}"/>
              </a:ext>
            </a:extLst>
          </p:cNvPr>
          <p:cNvSpPr>
            <a:spLocks noGrp="1"/>
          </p:cNvSpPr>
          <p:nvPr>
            <p:ph type="title"/>
          </p:nvPr>
        </p:nvSpPr>
        <p:spPr/>
        <p:txBody>
          <a:bodyPr/>
          <a:lstStyle/>
          <a:p>
            <a:r>
              <a:rPr lang="en-US" dirty="0"/>
              <a:t>Why Clean Code </a:t>
            </a:r>
            <a:r>
              <a:rPr lang="en-US" dirty="0">
                <a:solidFill>
                  <a:schemeClr val="tx2">
                    <a:lumMod val="75000"/>
                  </a:schemeClr>
                </a:solidFill>
              </a:rPr>
              <a:t>M</a:t>
            </a:r>
            <a:r>
              <a:rPr lang="en-US" dirty="0"/>
              <a:t>atters?</a:t>
            </a:r>
          </a:p>
        </p:txBody>
      </p:sp>
      <p:sp>
        <p:nvSpPr>
          <p:cNvPr id="5" name="Rectangle 4">
            <a:extLst>
              <a:ext uri="{FF2B5EF4-FFF2-40B4-BE49-F238E27FC236}">
                <a16:creationId xmlns:a16="http://schemas.microsoft.com/office/drawing/2014/main" id="{7D3A816F-2FE3-4E88-A232-ACC9FFB729BF}"/>
              </a:ext>
            </a:extLst>
          </p:cNvPr>
          <p:cNvSpPr>
            <a:spLocks noChangeArrowheads="1"/>
          </p:cNvSpPr>
          <p:nvPr/>
        </p:nvSpPr>
        <p:spPr bwMode="auto">
          <a:xfrm>
            <a:off x="912812" y="1600200"/>
            <a:ext cx="10093221" cy="255454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a:latin typeface="Consolas" panose="020B0609020204030204" pitchFamily="49" charset="0"/>
              </a:rPr>
              <a:t>“...So if you want to go </a:t>
            </a:r>
            <a:r>
              <a:rPr lang="en-US" sz="3200" b="1">
                <a:solidFill>
                  <a:schemeClr val="tx2">
                    <a:lumMod val="75000"/>
                  </a:schemeClr>
                </a:solidFill>
                <a:latin typeface="Consolas" panose="020B0609020204030204" pitchFamily="49" charset="0"/>
              </a:rPr>
              <a:t>fast</a:t>
            </a:r>
            <a:r>
              <a:rPr lang="en-US" sz="3200" b="1">
                <a:latin typeface="Consolas" panose="020B0609020204030204" pitchFamily="49" charset="0"/>
              </a:rPr>
              <a:t>,</a:t>
            </a:r>
          </a:p>
          <a:p>
            <a:r>
              <a:rPr lang="en-US" sz="3200" b="1">
                <a:latin typeface="Consolas" panose="020B0609020204030204" pitchFamily="49" charset="0"/>
              </a:rPr>
              <a:t> if you want to get done </a:t>
            </a:r>
            <a:r>
              <a:rPr lang="en-US" sz="3200" b="1">
                <a:solidFill>
                  <a:schemeClr val="tx2">
                    <a:lumMod val="75000"/>
                  </a:schemeClr>
                </a:solidFill>
                <a:latin typeface="Consolas" panose="020B0609020204030204" pitchFamily="49" charset="0"/>
              </a:rPr>
              <a:t>quickly</a:t>
            </a:r>
            <a:r>
              <a:rPr lang="en-US" sz="3200" b="1">
                <a:latin typeface="Consolas" panose="020B0609020204030204" pitchFamily="49" charset="0"/>
              </a:rPr>
              <a:t>,</a:t>
            </a:r>
          </a:p>
          <a:p>
            <a:r>
              <a:rPr lang="en-US" sz="3200" b="1">
                <a:latin typeface="Consolas" panose="020B0609020204030204" pitchFamily="49" charset="0"/>
              </a:rPr>
              <a:t> if you want your code to be </a:t>
            </a:r>
            <a:r>
              <a:rPr lang="en-US" sz="3200" b="1">
                <a:solidFill>
                  <a:schemeClr val="tx2">
                    <a:lumMod val="75000"/>
                  </a:schemeClr>
                </a:solidFill>
                <a:latin typeface="Consolas" panose="020B0609020204030204" pitchFamily="49" charset="0"/>
              </a:rPr>
              <a:t>easy to write</a:t>
            </a:r>
            <a:r>
              <a:rPr lang="en-US" sz="3200" b="1">
                <a:latin typeface="Consolas" panose="020B0609020204030204" pitchFamily="49" charset="0"/>
              </a:rPr>
              <a:t>,</a:t>
            </a:r>
          </a:p>
          <a:p>
            <a:r>
              <a:rPr lang="en-US" sz="3200" b="1">
                <a:latin typeface="Consolas" panose="020B0609020204030204" pitchFamily="49" charset="0"/>
              </a:rPr>
              <a:t> make it </a:t>
            </a:r>
            <a:r>
              <a:rPr lang="en-US" sz="3200" b="1">
                <a:solidFill>
                  <a:schemeClr val="tx2">
                    <a:lumMod val="75000"/>
                  </a:schemeClr>
                </a:solidFill>
                <a:latin typeface="Consolas" panose="020B0609020204030204" pitchFamily="49" charset="0"/>
              </a:rPr>
              <a:t>easy to read</a:t>
            </a:r>
            <a:r>
              <a:rPr lang="en-US" sz="3200" b="1">
                <a:latin typeface="Consolas" panose="020B0609020204030204" pitchFamily="49" charset="0"/>
              </a:rPr>
              <a:t>.”</a:t>
            </a:r>
            <a:endParaRPr lang="en-US" sz="3200" b="1" dirty="0">
              <a:latin typeface="Consolas" panose="020B0609020204030204" pitchFamily="49" charset="0"/>
            </a:endParaRP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289290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40</a:t>
            </a:fld>
            <a:endParaRPr lang="en-US" dirty="0"/>
          </a:p>
        </p:txBody>
      </p:sp>
      <p:sp>
        <p:nvSpPr>
          <p:cNvPr id="793602" name="Rectangle 2"/>
          <p:cNvSpPr>
            <a:spLocks noGrp="1" noChangeArrowheads="1"/>
          </p:cNvSpPr>
          <p:nvPr>
            <p:ph type="title"/>
          </p:nvPr>
        </p:nvSpPr>
        <p:spPr/>
        <p:txBody>
          <a:bodyPr/>
          <a:lstStyle/>
          <a:p>
            <a:r>
              <a:rPr lang="en-US" dirty="0"/>
              <a:t>Solution: Detail Printer (2)</a:t>
            </a:r>
          </a:p>
        </p:txBody>
      </p:sp>
      <p:sp>
        <p:nvSpPr>
          <p:cNvPr id="18" name="Rectangle 17"/>
          <p:cNvSpPr>
            <a:spLocks noChangeArrowheads="1"/>
          </p:cNvSpPr>
          <p:nvPr/>
        </p:nvSpPr>
        <p:spPr bwMode="auto">
          <a:xfrm>
            <a:off x="381751" y="1295400"/>
            <a:ext cx="11425322" cy="522066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lnSpc>
                <a:spcPct val="85000"/>
              </a:lnSpc>
            </a:pPr>
            <a:r>
              <a:rPr lang="en-US" sz="2800" b="1" dirty="0">
                <a:solidFill>
                  <a:srgbClr val="FBEEDC"/>
                </a:solidFill>
                <a:effectLst>
                  <a:outerShdw blurRad="38100" dist="38100" dir="2700000" algn="tl">
                    <a:srgbClr val="000000">
                      <a:alpha val="43137"/>
                    </a:srgbClr>
                  </a:outerShdw>
                </a:effectLst>
                <a:latin typeface="Consolas" pitchFamily="49" charset="0"/>
              </a:rPr>
              <a:t>public class Manager : Employee </a:t>
            </a:r>
          </a:p>
          <a:p>
            <a:pPr fontAlgn="base">
              <a:lnSpc>
                <a:spcPct val="85000"/>
              </a:lnSpc>
            </a:pPr>
            <a:r>
              <a:rPr lang="en-US" sz="2800" b="1" dirty="0">
                <a:solidFill>
                  <a:srgbClr val="FBEEDC"/>
                </a:solidFill>
                <a:effectLst>
                  <a:outerShdw blurRad="38100" dist="38100" dir="2700000" algn="tl">
                    <a:srgbClr val="000000">
                      <a:alpha val="43137"/>
                    </a:srgbClr>
                  </a:outerShdw>
                </a:effectLst>
                <a:latin typeface="Consolas" pitchFamily="49" charset="0"/>
              </a:rPr>
              <a:t>{</a:t>
            </a:r>
          </a:p>
          <a:p>
            <a:pPr>
              <a:lnSpc>
                <a:spcPct val="85000"/>
              </a:lnSpc>
            </a:pPr>
            <a:r>
              <a:rPr lang="en-US" sz="2800" b="1" dirty="0">
                <a:solidFill>
                  <a:srgbClr val="FBEEDC"/>
                </a:solidFill>
                <a:effectLst>
                  <a:outerShdw blurRad="38100" dist="38100" dir="2700000" algn="tl">
                    <a:srgbClr val="000000">
                      <a:alpha val="43137"/>
                    </a:srgbClr>
                  </a:outerShdw>
                </a:effectLst>
                <a:latin typeface="Consolas" pitchFamily="49" charset="0"/>
              </a:rPr>
              <a:t>  public Manager(string name, </a:t>
            </a:r>
          </a:p>
          <a:p>
            <a:pPr>
              <a:lnSpc>
                <a:spcPct val="85000"/>
              </a:lnSpc>
            </a:pPr>
            <a:r>
              <a:rPr lang="en-US" sz="2800" b="1" dirty="0">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rPr>
              <a:t>ICollection&lt;string&gt; documents) : base(name)</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this.Documents = new List&lt;string&gt;(documents);</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public IReadOnlyCollection&lt;string&gt; Documents {get;set;}</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public override string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ToString() </a:t>
            </a:r>
          </a:p>
          <a:p>
            <a:pPr>
              <a:lnSpc>
                <a:spcPct val="85000"/>
              </a:lnSpc>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return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base.ToString() + $"Documents: </a:t>
            </a:r>
          </a:p>
          <a:p>
            <a:pPr fontAlgn="base">
              <a:lnSpc>
                <a:spcPct val="85000"/>
              </a:lnSpc>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{string.Join(Environment.NewLine</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this.Documents</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rPr>
              <a:t>)}"</a:t>
            </a:r>
            <a:r>
              <a:rPr lang="en-US" sz="2800" b="1" dirty="0">
                <a:solidFill>
                  <a:srgbClr val="FBEEDC"/>
                </a:solidFill>
                <a:effectLst>
                  <a:outerShdw blurRad="38100" dist="38100" dir="2700000" algn="tl">
                    <a:srgbClr val="000000">
                      <a:alpha val="43137"/>
                    </a:srgbClr>
                  </a:outerShdw>
                </a:effectLst>
                <a:latin typeface="Consolas" pitchFamily="49" charset="0"/>
              </a:rPr>
              <a:t>;</a:t>
            </a:r>
          </a:p>
          <a:p>
            <a:pPr fontAlgn="base">
              <a:lnSpc>
                <a:spcPct val="85000"/>
              </a:lnSpc>
            </a:pPr>
            <a:r>
              <a:rPr lang="en-US" sz="2800" b="1" dirty="0">
                <a:solidFill>
                  <a:srgbClr val="FBEEDC"/>
                </a:solidFill>
                <a:effectLst>
                  <a:outerShdw blurRad="38100" dist="38100" dir="2700000" algn="tl">
                    <a:srgbClr val="000000">
                      <a:alpha val="43137"/>
                    </a:srgbClr>
                  </a:outerShdw>
                </a:effectLst>
                <a:latin typeface="Consolas" pitchFamily="49" charset="0"/>
              </a:rPr>
              <a:t>  }</a:t>
            </a:r>
          </a:p>
          <a:p>
            <a:pPr fontAlgn="base">
              <a:lnSpc>
                <a:spcPct val="85000"/>
              </a:lnSpc>
            </a:pPr>
            <a:r>
              <a:rPr lang="en-US" sz="2800" b="1" dirty="0">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3182104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41</a:t>
            </a:fld>
            <a:endParaRPr lang="en-US" dirty="0"/>
          </a:p>
        </p:txBody>
      </p:sp>
      <p:sp>
        <p:nvSpPr>
          <p:cNvPr id="793602" name="Rectangle 2"/>
          <p:cNvSpPr>
            <a:spLocks noGrp="1" noChangeArrowheads="1"/>
          </p:cNvSpPr>
          <p:nvPr>
            <p:ph type="title"/>
          </p:nvPr>
        </p:nvSpPr>
        <p:spPr/>
        <p:txBody>
          <a:bodyPr/>
          <a:lstStyle/>
          <a:p>
            <a:r>
              <a:rPr lang="en-US" dirty="0"/>
              <a:t>Solution: Detail Printer (3)</a:t>
            </a:r>
          </a:p>
        </p:txBody>
      </p:sp>
      <p:sp>
        <p:nvSpPr>
          <p:cNvPr id="18" name="Rectangle 17"/>
          <p:cNvSpPr>
            <a:spLocks noChangeArrowheads="1"/>
          </p:cNvSpPr>
          <p:nvPr/>
        </p:nvSpPr>
        <p:spPr bwMode="auto">
          <a:xfrm>
            <a:off x="474662" y="1371600"/>
            <a:ext cx="11239500" cy="48544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public class DetailsPrinter</a:t>
            </a:r>
          </a:p>
          <a:p>
            <a:pPr fontAlgn="base">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dirty="0">
                <a:solidFill>
                  <a:srgbClr val="FBEEDC"/>
                </a:solidFill>
                <a:effectLst>
                  <a:outerShdw blurRad="38100" dist="38100" dir="2700000" algn="tl">
                    <a:srgbClr val="000000">
                      <a:alpha val="43137"/>
                    </a:srgbClr>
                  </a:outerShdw>
                </a:effectLst>
                <a:latin typeface="Consolas" pitchFamily="49" charset="0"/>
              </a:rPr>
              <a:t>private </a:t>
            </a:r>
            <a:r>
              <a:rPr lang="en-US" sz="2800" b="1" noProof="1">
                <a:solidFill>
                  <a:srgbClr val="FBEEDC"/>
                </a:solidFill>
                <a:effectLst>
                  <a:outerShdw blurRad="38100" dist="38100" dir="2700000" algn="tl">
                    <a:srgbClr val="000000">
                      <a:alpha val="43137"/>
                    </a:srgbClr>
                  </a:outerShdw>
                </a:effectLst>
                <a:latin typeface="Consolas" pitchFamily="49" charset="0"/>
              </a:rPr>
              <a:t>IList&lt;Employee&gt; employees;</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public DetailsPrinter(IList&lt;Employee&gt; employees)</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this.employees</a:t>
            </a:r>
            <a:r>
              <a:rPr lang="en-US" sz="2800" b="1" dirty="0">
                <a:solidFill>
                  <a:srgbClr val="FBEEDC"/>
                </a:solidFill>
                <a:effectLst>
                  <a:outerShdw blurRad="38100" dist="38100" dir="2700000" algn="tl">
                    <a:srgbClr val="000000">
                      <a:alpha val="43137"/>
                    </a:srgbClr>
                  </a:outerShdw>
                </a:effectLst>
                <a:latin typeface="Consolas" pitchFamily="49" charset="0"/>
              </a:rPr>
              <a:t> = employees;</a:t>
            </a:r>
          </a:p>
          <a:p>
            <a:pPr>
              <a:lnSpc>
                <a:spcPct val="85000"/>
              </a:lnSpc>
            </a:pPr>
            <a:r>
              <a:rPr lang="en-US" sz="2800" b="1" dirty="0">
                <a:solidFill>
                  <a:srgbClr val="FBEEDC"/>
                </a:solidFill>
                <a:effectLst>
                  <a:outerShdw blurRad="38100" dist="38100" dir="2700000" algn="tl">
                    <a:srgbClr val="000000">
                      <a:alpha val="43137"/>
                    </a:srgbClr>
                  </a:outerShdw>
                </a:effectLst>
                <a:latin typeface="Consolas" pitchFamily="49" charset="0"/>
              </a:rPr>
              <a:t>  }</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public void PrintEmployees() </a:t>
            </a:r>
          </a:p>
          <a:p>
            <a:pPr>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foreach(Employee employee in employees) </a:t>
            </a:r>
          </a:p>
          <a:p>
            <a:pPr fontAlgn="base">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Console.WriteLine(employee); </a:t>
            </a:r>
          </a:p>
          <a:p>
            <a:pPr fontAlgn="base">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lnSpc>
                <a:spcPct val="85000"/>
              </a:lnSpc>
            </a:pPr>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27271944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3" name="Content Placeholder 2"/>
          <p:cNvSpPr>
            <a:spLocks noGrp="1"/>
          </p:cNvSpPr>
          <p:nvPr>
            <p:ph idx="1"/>
          </p:nvPr>
        </p:nvSpPr>
        <p:spPr>
          <a:xfrm>
            <a:off x="190413" y="1088229"/>
            <a:ext cx="11804822" cy="5570355"/>
          </a:xfrm>
        </p:spPr>
        <p:txBody>
          <a:bodyPr/>
          <a:lstStyle/>
          <a:p>
            <a:r>
              <a:rPr lang="en-US" dirty="0">
                <a:latin typeface="+mj-lt"/>
              </a:rPr>
              <a:t>You are given some classes</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r>
              <a:rPr lang="en-US" dirty="0">
                <a:latin typeface="+mj-lt"/>
              </a:rPr>
              <a:t>Refactor the code so that it </a:t>
            </a:r>
            <a:r>
              <a:rPr lang="en-US" b="1" dirty="0">
                <a:solidFill>
                  <a:schemeClr val="tx2">
                    <a:lumMod val="75000"/>
                  </a:schemeClr>
                </a:solidFill>
                <a:latin typeface="+mj-lt"/>
              </a:rPr>
              <a:t>conforms to ISP</a:t>
            </a:r>
          </a:p>
          <a:p>
            <a:r>
              <a:rPr lang="en-US" dirty="0">
                <a:latin typeface="+mj-lt"/>
              </a:rPr>
              <a:t>Consider the case that you </a:t>
            </a:r>
            <a:r>
              <a:rPr lang="en-US" b="1" dirty="0">
                <a:solidFill>
                  <a:schemeClr val="tx2">
                    <a:lumMod val="75000"/>
                  </a:schemeClr>
                </a:solidFill>
                <a:latin typeface="+mj-lt"/>
              </a:rPr>
              <a:t>don't own the library</a:t>
            </a:r>
          </a:p>
        </p:txBody>
      </p:sp>
      <p:sp>
        <p:nvSpPr>
          <p:cNvPr id="4" name="Title 3"/>
          <p:cNvSpPr>
            <a:spLocks noGrp="1"/>
          </p:cNvSpPr>
          <p:nvPr>
            <p:ph type="title"/>
          </p:nvPr>
        </p:nvSpPr>
        <p:spPr/>
        <p:txBody>
          <a:bodyPr/>
          <a:lstStyle/>
          <a:p>
            <a:r>
              <a:rPr lang="en-US" dirty="0"/>
              <a:t>Problem: Recharge</a:t>
            </a:r>
          </a:p>
        </p:txBody>
      </p:sp>
      <p:grpSp>
        <p:nvGrpSpPr>
          <p:cNvPr id="26" name="Group 25"/>
          <p:cNvGrpSpPr/>
          <p:nvPr/>
        </p:nvGrpSpPr>
        <p:grpSpPr>
          <a:xfrm>
            <a:off x="1446212" y="1905000"/>
            <a:ext cx="8763000" cy="3200400"/>
            <a:chOff x="1446212" y="1905000"/>
            <a:chExt cx="8763000" cy="3200400"/>
          </a:xfrm>
        </p:grpSpPr>
        <p:sp>
          <p:nvSpPr>
            <p:cNvPr id="8" name="Rectangle: Rounded Corners 7"/>
            <p:cNvSpPr/>
            <p:nvPr/>
          </p:nvSpPr>
          <p:spPr>
            <a:xfrm>
              <a:off x="6018212" y="304800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Worker</a:t>
              </a:r>
            </a:p>
          </p:txBody>
        </p:sp>
        <p:sp>
          <p:nvSpPr>
            <p:cNvPr id="9" name="Rectangle: Rounded Corners 8"/>
            <p:cNvSpPr/>
            <p:nvPr/>
          </p:nvSpPr>
          <p:spPr>
            <a:xfrm>
              <a:off x="8075612" y="4436752"/>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t>
              </a:r>
            </a:p>
          </p:txBody>
        </p:sp>
        <p:sp>
          <p:nvSpPr>
            <p:cNvPr id="10" name="Rectangle: Rounded Corners 9"/>
            <p:cNvSpPr/>
            <p:nvPr/>
          </p:nvSpPr>
          <p:spPr>
            <a:xfrm>
              <a:off x="5432475" y="4436753"/>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Employee</a:t>
              </a:r>
            </a:p>
          </p:txBody>
        </p:sp>
        <p:sp>
          <p:nvSpPr>
            <p:cNvPr id="11" name="Rectangle: Rounded Corners 10"/>
            <p:cNvSpPr/>
            <p:nvPr/>
          </p:nvSpPr>
          <p:spPr>
            <a:xfrm>
              <a:off x="6018212" y="1905000"/>
              <a:ext cx="360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&lt;IRechargeable&gt;</a:t>
              </a:r>
            </a:p>
          </p:txBody>
        </p:sp>
        <p:sp>
          <p:nvSpPr>
            <p:cNvPr id="12" name="Rectangle: Rounded Corners 11"/>
            <p:cNvSpPr/>
            <p:nvPr/>
          </p:nvSpPr>
          <p:spPr>
            <a:xfrm>
              <a:off x="1446212" y="190500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Recharge Station</a:t>
              </a:r>
            </a:p>
          </p:txBody>
        </p:sp>
        <p:cxnSp>
          <p:nvCxnSpPr>
            <p:cNvPr id="13" name="Straight Arrow Connector 12"/>
            <p:cNvCxnSpPr>
              <a:cxnSpLocks/>
              <a:stCxn id="12" idx="3"/>
              <a:endCxn id="11" idx="1"/>
            </p:cNvCxnSpPr>
            <p:nvPr/>
          </p:nvCxnSpPr>
          <p:spPr>
            <a:xfrm>
              <a:off x="5046212" y="2239324"/>
              <a:ext cx="972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8" idx="0"/>
              <a:endCxn id="11" idx="2"/>
            </p:cNvCxnSpPr>
            <p:nvPr/>
          </p:nvCxnSpPr>
          <p:spPr>
            <a:xfrm flipV="1">
              <a:off x="7818212" y="2573647"/>
              <a:ext cx="0" cy="474353"/>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p:cNvCxnSpPr>
              <a:cxnSpLocks/>
              <a:stCxn id="10" idx="0"/>
              <a:endCxn id="8" idx="2"/>
            </p:cNvCxnSpPr>
            <p:nvPr/>
          </p:nvCxnSpPr>
          <p:spPr>
            <a:xfrm rot="5400000" flipH="1" flipV="1">
              <a:off x="6798690" y="3417232"/>
              <a:ext cx="720106" cy="1318937"/>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p:cNvCxnSpPr>
              <a:cxnSpLocks/>
              <a:stCxn id="9" idx="0"/>
              <a:endCxn id="8" idx="2"/>
            </p:cNvCxnSpPr>
            <p:nvPr/>
          </p:nvCxnSpPr>
          <p:spPr>
            <a:xfrm rot="16200000" flipV="1">
              <a:off x="8120260" y="3414600"/>
              <a:ext cx="720105" cy="1324200"/>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27" name="AutoShape 6"/>
          <p:cNvSpPr>
            <a:spLocks noChangeArrowheads="1"/>
          </p:cNvSpPr>
          <p:nvPr/>
        </p:nvSpPr>
        <p:spPr bwMode="auto">
          <a:xfrm>
            <a:off x="9630987" y="1151068"/>
            <a:ext cx="2362201" cy="623944"/>
          </a:xfrm>
          <a:prstGeom prst="wedgeRoundRectCallout">
            <a:avLst>
              <a:gd name="adj1" fmla="val -56649"/>
              <a:gd name="adj2" fmla="val 560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latin typeface="+mj-lt"/>
              </a:rPr>
              <a:t>New feature</a:t>
            </a:r>
            <a:endParaRPr lang="bg-BG" sz="2800" dirty="0">
              <a:solidFill>
                <a:schemeClr val="tx1"/>
              </a:solidFill>
              <a:latin typeface="+mj-lt"/>
            </a:endParaRPr>
          </a:p>
        </p:txBody>
      </p:sp>
      <p:sp>
        <p:nvSpPr>
          <p:cNvPr id="28" name="Rectangle: Rounded Corners 27"/>
          <p:cNvSpPr/>
          <p:nvPr/>
        </p:nvSpPr>
        <p:spPr>
          <a:xfrm>
            <a:off x="1291392" y="1749813"/>
            <a:ext cx="8475020" cy="96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9" name="Rectangle: Rounded Corners 28"/>
          <p:cNvSpPr/>
          <p:nvPr/>
        </p:nvSpPr>
        <p:spPr>
          <a:xfrm>
            <a:off x="5113644" y="2865578"/>
            <a:ext cx="5410200" cy="2392222"/>
          </a:xfrm>
          <a:prstGeom prst="roundRect">
            <a:avLst>
              <a:gd name="adj" fmla="val 47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0" name="AutoShape 6"/>
          <p:cNvSpPr>
            <a:spLocks noChangeArrowheads="1"/>
          </p:cNvSpPr>
          <p:nvPr/>
        </p:nvSpPr>
        <p:spPr bwMode="auto">
          <a:xfrm>
            <a:off x="2155874" y="3828614"/>
            <a:ext cx="2831701" cy="614294"/>
          </a:xfrm>
          <a:prstGeom prst="wedgeRoundRectCallout">
            <a:avLst>
              <a:gd name="adj1" fmla="val 61423"/>
              <a:gd name="adj2" fmla="val -2411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mj-lt"/>
              </a:rPr>
              <a:t>Current library</a:t>
            </a:r>
            <a:endParaRPr lang="bg-BG" sz="3200" dirty="0">
              <a:solidFill>
                <a:schemeClr val="tx1"/>
              </a:solidFill>
              <a:latin typeface="+mj-lt"/>
            </a:endParaRPr>
          </a:p>
        </p:txBody>
      </p:sp>
    </p:spTree>
    <p:extLst>
      <p:ext uri="{BB962C8B-B14F-4D97-AF65-F5344CB8AC3E}">
        <p14:creationId xmlns:p14="http://schemas.microsoft.com/office/powerpoint/2010/main" val="18363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43</a:t>
            </a:fld>
            <a:endParaRPr lang="en-US" dirty="0"/>
          </a:p>
        </p:txBody>
      </p:sp>
      <p:sp>
        <p:nvSpPr>
          <p:cNvPr id="4" name="Title 3"/>
          <p:cNvSpPr>
            <a:spLocks noGrp="1"/>
          </p:cNvSpPr>
          <p:nvPr>
            <p:ph type="title"/>
          </p:nvPr>
        </p:nvSpPr>
        <p:spPr/>
        <p:txBody>
          <a:bodyPr/>
          <a:lstStyle/>
          <a:p>
            <a:r>
              <a:rPr lang="en-US" dirty="0"/>
              <a:t>Solution: Rechargeable </a:t>
            </a:r>
          </a:p>
        </p:txBody>
      </p:sp>
      <p:sp>
        <p:nvSpPr>
          <p:cNvPr id="35" name="Content Placeholder 2"/>
          <p:cNvSpPr>
            <a:spLocks noGrp="1"/>
          </p:cNvSpPr>
          <p:nvPr>
            <p:ph idx="1"/>
          </p:nvPr>
        </p:nvSpPr>
        <p:spPr>
          <a:xfrm>
            <a:off x="190413" y="1151121"/>
            <a:ext cx="11804822" cy="5570355"/>
          </a:xfrm>
        </p:spPr>
        <p:txBody>
          <a:bodyPr/>
          <a:lstStyle/>
          <a:p>
            <a:r>
              <a:rPr lang="en-US" dirty="0">
                <a:latin typeface="+mj-lt"/>
              </a:rPr>
              <a:t>Multiple Inheritance (If you own the library)</a:t>
            </a:r>
          </a:p>
        </p:txBody>
      </p:sp>
      <p:grpSp>
        <p:nvGrpSpPr>
          <p:cNvPr id="19" name="Group 18"/>
          <p:cNvGrpSpPr/>
          <p:nvPr/>
        </p:nvGrpSpPr>
        <p:grpSpPr>
          <a:xfrm>
            <a:off x="455612" y="2209800"/>
            <a:ext cx="11277600" cy="3733800"/>
            <a:chOff x="455612" y="2752922"/>
            <a:chExt cx="11277600" cy="3733800"/>
          </a:xfrm>
        </p:grpSpPr>
        <p:grpSp>
          <p:nvGrpSpPr>
            <p:cNvPr id="5" name="Group 4"/>
            <p:cNvGrpSpPr/>
            <p:nvPr/>
          </p:nvGrpSpPr>
          <p:grpSpPr>
            <a:xfrm>
              <a:off x="455612" y="2752922"/>
              <a:ext cx="11277600" cy="3733800"/>
              <a:chOff x="965301" y="2219522"/>
              <a:chExt cx="11277600" cy="3733800"/>
            </a:xfrm>
          </p:grpSpPr>
          <p:sp>
            <p:nvSpPr>
              <p:cNvPr id="6" name="Rectangle: Rounded Corners 5"/>
              <p:cNvSpPr/>
              <p:nvPr/>
            </p:nvSpPr>
            <p:spPr>
              <a:xfrm>
                <a:off x="6948212" y="3532075"/>
                <a:ext cx="288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Worker</a:t>
                </a:r>
              </a:p>
            </p:txBody>
          </p:sp>
          <p:sp>
            <p:nvSpPr>
              <p:cNvPr id="7" name="Rectangle: Rounded Corners 6"/>
              <p:cNvSpPr/>
              <p:nvPr/>
            </p:nvSpPr>
            <p:spPr>
              <a:xfrm>
                <a:off x="6070701" y="5284675"/>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t>
                </a:r>
              </a:p>
            </p:txBody>
          </p:sp>
          <p:sp>
            <p:nvSpPr>
              <p:cNvPr id="8" name="Rectangle: Rounded Corners 7"/>
              <p:cNvSpPr/>
              <p:nvPr/>
            </p:nvSpPr>
            <p:spPr>
              <a:xfrm>
                <a:off x="8600234" y="5284675"/>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Employee</a:t>
                </a:r>
              </a:p>
            </p:txBody>
          </p:sp>
          <p:sp>
            <p:nvSpPr>
              <p:cNvPr id="9" name="Rectangle: Rounded Corners 8"/>
              <p:cNvSpPr/>
              <p:nvPr/>
            </p:nvSpPr>
            <p:spPr>
              <a:xfrm>
                <a:off x="4344269" y="2219522"/>
                <a:ext cx="288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&lt;IRechargeable&gt;</a:t>
                </a:r>
              </a:p>
            </p:txBody>
          </p:sp>
          <p:sp>
            <p:nvSpPr>
              <p:cNvPr id="10" name="Rectangle: Rounded Corners 9"/>
              <p:cNvSpPr/>
              <p:nvPr/>
            </p:nvSpPr>
            <p:spPr>
              <a:xfrm>
                <a:off x="965301" y="2219522"/>
                <a:ext cx="288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Recharge Station</a:t>
                </a:r>
              </a:p>
            </p:txBody>
          </p:sp>
          <p:cxnSp>
            <p:nvCxnSpPr>
              <p:cNvPr id="11" name="Straight Arrow Connector 10"/>
              <p:cNvCxnSpPr>
                <a:cxnSpLocks/>
                <a:stCxn id="10" idx="3"/>
                <a:endCxn id="9" idx="1"/>
              </p:cNvCxnSpPr>
              <p:nvPr/>
            </p:nvCxnSpPr>
            <p:spPr>
              <a:xfrm>
                <a:off x="3845301" y="2553846"/>
                <a:ext cx="4989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7" idx="0"/>
                <a:endCxn id="6" idx="2"/>
              </p:cNvCxnSpPr>
              <p:nvPr/>
            </p:nvCxnSpPr>
            <p:spPr>
              <a:xfrm rot="5400000" flipH="1" flipV="1">
                <a:off x="7220880" y="4117344"/>
                <a:ext cx="1083953" cy="1250711"/>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p:cNvSpPr/>
              <p:nvPr/>
            </p:nvSpPr>
            <p:spPr>
              <a:xfrm>
                <a:off x="9362901" y="2219522"/>
                <a:ext cx="288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&lt;ISleeper&gt;</a:t>
                </a:r>
              </a:p>
            </p:txBody>
          </p:sp>
        </p:grpSp>
        <p:cxnSp>
          <p:nvCxnSpPr>
            <p:cNvPr id="26" name="Connector: Elbow 25"/>
            <p:cNvCxnSpPr>
              <a:cxnSpLocks/>
              <a:stCxn id="7" idx="0"/>
              <a:endCxn id="9" idx="2"/>
            </p:cNvCxnSpPr>
            <p:nvPr/>
          </p:nvCxnSpPr>
          <p:spPr>
            <a:xfrm rot="16200000" flipV="1">
              <a:off x="4752943" y="3943206"/>
              <a:ext cx="2396506" cy="1353232"/>
            </a:xfrm>
            <a:prstGeom prst="bentConnector3">
              <a:avLst>
                <a:gd name="adj1" fmla="val 21992"/>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p:cNvCxnSpPr>
              <a:cxnSpLocks/>
              <a:stCxn id="8" idx="0"/>
              <a:endCxn id="6" idx="2"/>
            </p:cNvCxnSpPr>
            <p:nvPr/>
          </p:nvCxnSpPr>
          <p:spPr>
            <a:xfrm rot="16200000" flipV="1">
              <a:off x="7975958" y="4636688"/>
              <a:ext cx="1083953" cy="1278822"/>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or: Elbow 19"/>
          <p:cNvCxnSpPr>
            <a:cxnSpLocks/>
            <a:stCxn id="8" idx="0"/>
            <a:endCxn id="18" idx="2"/>
          </p:cNvCxnSpPr>
          <p:nvPr/>
        </p:nvCxnSpPr>
        <p:spPr>
          <a:xfrm rot="5400000" flipH="1" flipV="1">
            <a:off x="8527025" y="3508767"/>
            <a:ext cx="2396506" cy="1135867"/>
          </a:xfrm>
          <a:prstGeom prst="bentConnector3">
            <a:avLst>
              <a:gd name="adj1" fmla="val 22398"/>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357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a:spLocks noGrp="1"/>
          </p:cNvSpPr>
          <p:nvPr>
            <p:ph idx="1"/>
          </p:nvPr>
        </p:nvSpPr>
        <p:spPr>
          <a:xfrm>
            <a:off x="190413" y="1151121"/>
            <a:ext cx="11804822" cy="5570355"/>
          </a:xfrm>
        </p:spPr>
        <p:txBody>
          <a:bodyPr/>
          <a:lstStyle/>
          <a:p>
            <a:r>
              <a:rPr lang="en-US" dirty="0">
                <a:latin typeface="+mj-lt"/>
              </a:rPr>
              <a:t>Adapter Pattern (If you don't own the library)</a:t>
            </a:r>
          </a:p>
        </p:txBody>
      </p:sp>
      <p:sp>
        <p:nvSpPr>
          <p:cNvPr id="2" name="Slide Number Placeholder 1"/>
          <p:cNvSpPr>
            <a:spLocks noGrp="1"/>
          </p:cNvSpPr>
          <p:nvPr>
            <p:ph type="sldNum" sz="quarter" idx="4"/>
          </p:nvPr>
        </p:nvSpPr>
        <p:spPr/>
        <p:txBody>
          <a:bodyPr/>
          <a:lstStyle/>
          <a:p>
            <a:fld id="{C014DD1E-5D91-48A3-AD6D-45FBA980D106}" type="slidenum">
              <a:rPr lang="en-US" smtClean="0"/>
              <a:pPr/>
              <a:t>44</a:t>
            </a:fld>
            <a:endParaRPr lang="en-US" dirty="0"/>
          </a:p>
        </p:txBody>
      </p:sp>
      <p:sp>
        <p:nvSpPr>
          <p:cNvPr id="4" name="Title 3"/>
          <p:cNvSpPr>
            <a:spLocks noGrp="1"/>
          </p:cNvSpPr>
          <p:nvPr>
            <p:ph type="title"/>
          </p:nvPr>
        </p:nvSpPr>
        <p:spPr/>
        <p:txBody>
          <a:bodyPr/>
          <a:lstStyle/>
          <a:p>
            <a:r>
              <a:rPr lang="en-US" dirty="0"/>
              <a:t>Solution: Rechargeable (2) </a:t>
            </a:r>
          </a:p>
        </p:txBody>
      </p:sp>
      <p:cxnSp>
        <p:nvCxnSpPr>
          <p:cNvPr id="25" name="Straight Arrow Connector 24"/>
          <p:cNvCxnSpPr>
            <a:cxnSpLocks/>
            <a:stCxn id="19" idx="0"/>
            <a:endCxn id="9" idx="2"/>
          </p:cNvCxnSpPr>
          <p:nvPr/>
        </p:nvCxnSpPr>
        <p:spPr>
          <a:xfrm flipH="1" flipV="1">
            <a:off x="5183980" y="2812079"/>
            <a:ext cx="32737" cy="2234272"/>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5612" y="2143432"/>
            <a:ext cx="11406137" cy="3571568"/>
            <a:chOff x="455612" y="2143432"/>
            <a:chExt cx="11406137" cy="3571568"/>
          </a:xfrm>
        </p:grpSpPr>
        <p:grpSp>
          <p:nvGrpSpPr>
            <p:cNvPr id="5" name="Group 4"/>
            <p:cNvGrpSpPr/>
            <p:nvPr/>
          </p:nvGrpSpPr>
          <p:grpSpPr>
            <a:xfrm>
              <a:off x="455612" y="2143432"/>
              <a:ext cx="10339338" cy="3571566"/>
              <a:chOff x="1460612" y="1981200"/>
              <a:chExt cx="10339338" cy="3571566"/>
            </a:xfrm>
          </p:grpSpPr>
          <p:sp>
            <p:nvSpPr>
              <p:cNvPr id="9" name="Rectangle: Rounded Corners 8"/>
              <p:cNvSpPr/>
              <p:nvPr/>
            </p:nvSpPr>
            <p:spPr>
              <a:xfrm>
                <a:off x="4748980" y="1981200"/>
                <a:ext cx="288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&lt;IRechargeable&gt;</a:t>
                </a:r>
              </a:p>
            </p:txBody>
          </p:sp>
          <p:sp>
            <p:nvSpPr>
              <p:cNvPr id="10" name="Rectangle: Rounded Corners 9"/>
              <p:cNvSpPr/>
              <p:nvPr/>
            </p:nvSpPr>
            <p:spPr>
              <a:xfrm>
                <a:off x="1460612" y="1981200"/>
                <a:ext cx="288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Recharge Station</a:t>
                </a:r>
              </a:p>
            </p:txBody>
          </p:sp>
          <p:cxnSp>
            <p:nvCxnSpPr>
              <p:cNvPr id="11" name="Straight Arrow Connector 10"/>
              <p:cNvCxnSpPr>
                <a:cxnSpLocks/>
                <a:stCxn id="10" idx="3"/>
                <a:endCxn id="9" idx="1"/>
              </p:cNvCxnSpPr>
              <p:nvPr/>
            </p:nvCxnSpPr>
            <p:spPr>
              <a:xfrm>
                <a:off x="4340612" y="2315524"/>
                <a:ext cx="4083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cxnSpLocks/>
                <a:stCxn id="23" idx="0"/>
                <a:endCxn id="22" idx="2"/>
              </p:cNvCxnSpPr>
              <p:nvPr/>
            </p:nvCxnSpPr>
            <p:spPr>
              <a:xfrm rot="16200000" flipV="1">
                <a:off x="10777797" y="3861968"/>
                <a:ext cx="720105" cy="1324200"/>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24" idx="0"/>
                <a:endCxn id="22" idx="2"/>
              </p:cNvCxnSpPr>
              <p:nvPr/>
            </p:nvCxnSpPr>
            <p:spPr>
              <a:xfrm rot="5400000" flipH="1" flipV="1">
                <a:off x="9456227" y="3864600"/>
                <a:ext cx="720106" cy="1318937"/>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p:cNvSpPr/>
              <p:nvPr/>
            </p:nvSpPr>
            <p:spPr>
              <a:xfrm>
                <a:off x="4818520" y="4884119"/>
                <a:ext cx="2806394"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RobotAdapter</a:t>
                </a:r>
              </a:p>
            </p:txBody>
          </p:sp>
        </p:grpSp>
        <p:sp>
          <p:nvSpPr>
            <p:cNvPr id="22" name="Rectangle: Rounded Corners 21"/>
            <p:cNvSpPr/>
            <p:nvPr/>
          </p:nvSpPr>
          <p:spPr>
            <a:xfrm>
              <a:off x="7670749" y="365760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Worker</a:t>
              </a:r>
            </a:p>
          </p:txBody>
        </p:sp>
        <p:sp>
          <p:nvSpPr>
            <p:cNvPr id="23" name="Rectangle: Rounded Corners 22"/>
            <p:cNvSpPr/>
            <p:nvPr/>
          </p:nvSpPr>
          <p:spPr>
            <a:xfrm>
              <a:off x="9728149" y="5046352"/>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Employee</a:t>
              </a:r>
            </a:p>
          </p:txBody>
        </p:sp>
        <p:sp>
          <p:nvSpPr>
            <p:cNvPr id="24" name="Rectangle: Rounded Corners 23"/>
            <p:cNvSpPr/>
            <p:nvPr/>
          </p:nvSpPr>
          <p:spPr>
            <a:xfrm>
              <a:off x="7085012" y="5046353"/>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t>
              </a:r>
            </a:p>
          </p:txBody>
        </p:sp>
      </p:grpSp>
      <p:cxnSp>
        <p:nvCxnSpPr>
          <p:cNvPr id="30" name="Straight Arrow Connector 29"/>
          <p:cNvCxnSpPr>
            <a:cxnSpLocks/>
            <a:stCxn id="19" idx="3"/>
            <a:endCxn id="24" idx="1"/>
          </p:cNvCxnSpPr>
          <p:nvPr/>
        </p:nvCxnSpPr>
        <p:spPr>
          <a:xfrm>
            <a:off x="6619914" y="5380675"/>
            <a:ext cx="465098"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p:cNvSpPr/>
          <p:nvPr/>
        </p:nvSpPr>
        <p:spPr>
          <a:xfrm>
            <a:off x="6932611" y="3490189"/>
            <a:ext cx="5064765" cy="2392222"/>
          </a:xfrm>
          <a:prstGeom prst="roundRect">
            <a:avLst>
              <a:gd name="adj" fmla="val 47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Tree>
    <p:extLst>
      <p:ext uri="{BB962C8B-B14F-4D97-AF65-F5344CB8AC3E}">
        <p14:creationId xmlns:p14="http://schemas.microsoft.com/office/powerpoint/2010/main" val="380184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2812" y="5257800"/>
            <a:ext cx="10363200" cy="838200"/>
          </a:xfrm>
        </p:spPr>
        <p:txBody>
          <a:bodyPr/>
          <a:lstStyle/>
          <a:p>
            <a:r>
              <a:rPr lang="en-US" dirty="0"/>
              <a:t>Dependency Inversion Principle</a:t>
            </a:r>
          </a:p>
        </p:txBody>
      </p:sp>
      <p:pic>
        <p:nvPicPr>
          <p:cNvPr id="7" name="Picture 6"/>
          <p:cNvPicPr>
            <a:picLocks noChangeAspect="1"/>
          </p:cNvPicPr>
          <p:nvPr/>
        </p:nvPicPr>
        <p:blipFill>
          <a:blip r:embed="rId2" cstate="print">
            <a:clrChange>
              <a:clrFrom>
                <a:srgbClr val="010101"/>
              </a:clrFrom>
              <a:clrTo>
                <a:srgbClr val="010101">
                  <a:alpha val="0"/>
                </a:srgbClr>
              </a:clrTo>
            </a:clrChange>
          </a:blip>
          <a:stretch>
            <a:fillRect/>
          </a:stretch>
        </p:blipFill>
        <p:spPr>
          <a:xfrm>
            <a:off x="3286960" y="740299"/>
            <a:ext cx="5614903" cy="4212701"/>
          </a:xfrm>
          <a:prstGeom prst="rect">
            <a:avLst/>
          </a:prstGeom>
        </p:spPr>
      </p:pic>
    </p:spTree>
    <p:extLst>
      <p:ext uri="{BB962C8B-B14F-4D97-AF65-F5344CB8AC3E}">
        <p14:creationId xmlns:p14="http://schemas.microsoft.com/office/powerpoint/2010/main" val="2300415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46</a:t>
            </a:fld>
            <a:endParaRPr lang="en-US" dirty="0"/>
          </a:p>
        </p:txBody>
      </p:sp>
      <p:sp>
        <p:nvSpPr>
          <p:cNvPr id="5" name="Content Placeholder 4"/>
          <p:cNvSpPr>
            <a:spLocks noGrp="1"/>
          </p:cNvSpPr>
          <p:nvPr>
            <p:ph idx="1"/>
          </p:nvPr>
        </p:nvSpPr>
        <p:spPr>
          <a:xfrm>
            <a:off x="303212" y="2362200"/>
            <a:ext cx="11804822" cy="1616076"/>
          </a:xfrm>
        </p:spPr>
        <p:txBody>
          <a:bodyPr>
            <a:noAutofit/>
          </a:bodyPr>
          <a:lstStyle/>
          <a:p>
            <a:pPr marL="0" indent="0" algn="ctr">
              <a:buNone/>
            </a:pPr>
            <a:r>
              <a:rPr lang="en-US" sz="4400" dirty="0">
                <a:solidFill>
                  <a:schemeClr val="tx2">
                    <a:lumMod val="75000"/>
                  </a:schemeClr>
                </a:solidFill>
              </a:rPr>
              <a:t>Decoupling modules </a:t>
            </a:r>
          </a:p>
          <a:p>
            <a:pPr marL="0" indent="0" algn="ctr">
              <a:buNone/>
            </a:pPr>
            <a:r>
              <a:rPr lang="en-US" sz="4400" dirty="0"/>
              <a:t>through abstractions (interfaces)</a:t>
            </a:r>
          </a:p>
        </p:txBody>
      </p:sp>
      <p:sp>
        <p:nvSpPr>
          <p:cNvPr id="2" name="Title 1"/>
          <p:cNvSpPr>
            <a:spLocks noGrp="1"/>
          </p:cNvSpPr>
          <p:nvPr>
            <p:ph type="title"/>
          </p:nvPr>
        </p:nvSpPr>
        <p:spPr/>
        <p:txBody>
          <a:bodyPr/>
          <a:lstStyle/>
          <a:p>
            <a:r>
              <a:rPr lang="en-US" dirty="0"/>
              <a:t>Goal of DIP</a:t>
            </a:r>
            <a:endParaRPr lang="bg-BG" dirty="0"/>
          </a:p>
        </p:txBody>
      </p:sp>
    </p:spTree>
    <p:extLst>
      <p:ext uri="{BB962C8B-B14F-4D97-AF65-F5344CB8AC3E}">
        <p14:creationId xmlns:p14="http://schemas.microsoft.com/office/powerpoint/2010/main" val="117333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4" name="Title 3"/>
          <p:cNvSpPr>
            <a:spLocks noGrp="1"/>
          </p:cNvSpPr>
          <p:nvPr>
            <p:ph type="title"/>
          </p:nvPr>
        </p:nvSpPr>
        <p:spPr/>
        <p:txBody>
          <a:bodyPr/>
          <a:lstStyle/>
          <a:p>
            <a:r>
              <a:rPr lang="en-US" dirty="0"/>
              <a:t>Dependencies and Coupling</a:t>
            </a:r>
          </a:p>
        </p:txBody>
      </p:sp>
      <p:pic>
        <p:nvPicPr>
          <p:cNvPr id="5" name="Picture 2" descr="http://zeroturnaround.com/wp-content/uploads/2013/11/ComponentDependenciesDiagr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12" y="2780088"/>
            <a:ext cx="5181600" cy="3516810"/>
          </a:xfrm>
          <a:prstGeom prst="roundRect">
            <a:avLst>
              <a:gd name="adj" fmla="val 2950"/>
            </a:avLst>
          </a:prstGeom>
          <a:noFill/>
          <a:extLst>
            <a:ext uri="{909E8E84-426E-40DD-AFC4-6F175D3DCCD1}">
              <a14:hiddenFill xmlns:a14="http://schemas.microsoft.com/office/drawing/2010/main">
                <a:solidFill>
                  <a:srgbClr val="FFFFFF"/>
                </a:solidFill>
              </a14:hiddenFill>
            </a:ext>
          </a:extLst>
        </p:spPr>
      </p:pic>
      <p:pic>
        <p:nvPicPr>
          <p:cNvPr id="6" name="Picture 6" descr="http://imagine.kicbak.com/blog/wp-content/uploads/2011/12/ModuleDependencyChar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3012" y="2819400"/>
            <a:ext cx="4962434" cy="3516810"/>
          </a:xfrm>
          <a:prstGeom prst="roundRect">
            <a:avLst>
              <a:gd name="adj" fmla="val 2932"/>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a:xfrm>
            <a:off x="7159623" y="1344712"/>
            <a:ext cx="3289212" cy="1241785"/>
          </a:xfrm>
        </p:spPr>
        <p:txBody>
          <a:bodyPr>
            <a:normAutofit/>
          </a:bodyPr>
          <a:lstStyle/>
          <a:p>
            <a:pPr marL="0" indent="0" algn="ctr">
              <a:buNone/>
            </a:pPr>
            <a:r>
              <a:rPr lang="en-US" dirty="0"/>
              <a:t>Depend on abstractions</a:t>
            </a:r>
          </a:p>
        </p:txBody>
      </p:sp>
      <p:sp>
        <p:nvSpPr>
          <p:cNvPr id="8" name="Content Placeholder 6"/>
          <p:cNvSpPr txBox="1">
            <a:spLocks/>
          </p:cNvSpPr>
          <p:nvPr/>
        </p:nvSpPr>
        <p:spPr>
          <a:xfrm>
            <a:off x="1309728" y="1344711"/>
            <a:ext cx="3473368" cy="124178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ctr">
              <a:lnSpc>
                <a:spcPct val="100000"/>
              </a:lnSpc>
              <a:buFont typeface="Wingdings" panose="05000000000000000000" pitchFamily="2" charset="2"/>
              <a:buNone/>
            </a:pPr>
            <a:r>
              <a:rPr lang="en-US" dirty="0"/>
              <a:t>Depend directly on other modules</a:t>
            </a:r>
          </a:p>
        </p:txBody>
      </p:sp>
    </p:spTree>
    <p:extLst>
      <p:ext uri="{BB962C8B-B14F-4D97-AF65-F5344CB8AC3E}">
        <p14:creationId xmlns:p14="http://schemas.microsoft.com/office/powerpoint/2010/main" val="150397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48</a:t>
            </a:fld>
            <a:endParaRPr lang="en-US" dirty="0"/>
          </a:p>
        </p:txBody>
      </p:sp>
      <p:sp>
        <p:nvSpPr>
          <p:cNvPr id="7" name="Content Placeholder 2"/>
          <p:cNvSpPr>
            <a:spLocks noGrp="1"/>
          </p:cNvSpPr>
          <p:nvPr>
            <p:ph idx="1"/>
          </p:nvPr>
        </p:nvSpPr>
        <p:spPr>
          <a:xfrm>
            <a:off x="190413" y="1981200"/>
            <a:ext cx="11804822" cy="4740276"/>
          </a:xfrm>
        </p:spPr>
        <p:txBody>
          <a:bodyPr numCol="2">
            <a:normAutofit/>
          </a:bodyPr>
          <a:lstStyle/>
          <a:p>
            <a:pPr lvl="1"/>
            <a:r>
              <a:rPr lang="en-US" dirty="0"/>
              <a:t>Framework</a:t>
            </a:r>
            <a:endParaRPr lang="en-US" b="0" dirty="0"/>
          </a:p>
          <a:p>
            <a:pPr lvl="1"/>
            <a:r>
              <a:rPr lang="bg-BG" dirty="0"/>
              <a:t>3</a:t>
            </a:r>
            <a:r>
              <a:rPr lang="en-US" baseline="30000" dirty="0" err="1"/>
              <a:t>rd</a:t>
            </a:r>
            <a:r>
              <a:rPr lang="en-US" dirty="0"/>
              <a:t>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p:txBody>
      </p:sp>
      <p:sp>
        <p:nvSpPr>
          <p:cNvPr id="2" name="Title 1"/>
          <p:cNvSpPr>
            <a:spLocks noGrp="1"/>
          </p:cNvSpPr>
          <p:nvPr>
            <p:ph type="title"/>
          </p:nvPr>
        </p:nvSpPr>
        <p:spPr/>
        <p:txBody>
          <a:bodyPr/>
          <a:lstStyle/>
          <a:p>
            <a:r>
              <a:rPr lang="en-US" dirty="0"/>
              <a:t>Dependency Examples</a:t>
            </a:r>
            <a:endParaRPr lang="bg-BG" dirty="0"/>
          </a:p>
        </p:txBody>
      </p:sp>
      <p:sp>
        <p:nvSpPr>
          <p:cNvPr id="9" name="Content Placeholder 2"/>
          <p:cNvSpPr txBox="1">
            <a:spLocks/>
          </p:cNvSpPr>
          <p:nvPr/>
        </p:nvSpPr>
        <p:spPr>
          <a:xfrm>
            <a:off x="190413" y="1151121"/>
            <a:ext cx="11804822" cy="83007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a:solidFill>
                  <a:schemeClr val="accent5">
                    <a:lumMod val="20000"/>
                    <a:lumOff val="80000"/>
                  </a:schemeClr>
                </a:solidFill>
              </a:rPr>
              <a:t>A </a:t>
            </a:r>
            <a:r>
              <a:rPr lang="en-US" dirty="0">
                <a:solidFill>
                  <a:schemeClr val="tx2">
                    <a:lumMod val="75000"/>
                  </a:schemeClr>
                </a:solidFill>
              </a:rPr>
              <a:t>dependency</a:t>
            </a:r>
            <a:r>
              <a:rPr lang="en-US" dirty="0">
                <a:solidFill>
                  <a:schemeClr val="accent5">
                    <a:lumMod val="20000"/>
                    <a:lumOff val="80000"/>
                  </a:schemeClr>
                </a:solidFill>
              </a:rPr>
              <a:t> is </a:t>
            </a:r>
            <a:r>
              <a:rPr lang="en-US" dirty="0"/>
              <a:t>any external component / system:</a:t>
            </a:r>
          </a:p>
          <a:p>
            <a:endParaRPr lang="en-US" dirty="0"/>
          </a:p>
        </p:txBody>
      </p:sp>
    </p:spTree>
    <p:extLst>
      <p:ext uri="{BB962C8B-B14F-4D97-AF65-F5344CB8AC3E}">
        <p14:creationId xmlns:p14="http://schemas.microsoft.com/office/powerpoint/2010/main" val="2290151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49</a:t>
            </a:fld>
            <a:endParaRPr lang="en-US" dirty="0"/>
          </a:p>
        </p:txBody>
      </p:sp>
      <p:sp>
        <p:nvSpPr>
          <p:cNvPr id="2" name="Title 1"/>
          <p:cNvSpPr>
            <a:spLocks noGrp="1"/>
          </p:cNvSpPr>
          <p:nvPr>
            <p:ph type="title"/>
          </p:nvPr>
        </p:nvSpPr>
        <p:spPr/>
        <p:txBody>
          <a:bodyPr/>
          <a:lstStyle/>
          <a:p>
            <a:r>
              <a:rPr lang="en-US" dirty="0"/>
              <a:t>Dependencies in Traditional Programming</a:t>
            </a:r>
            <a:endParaRPr lang="bg-BG" dirty="0"/>
          </a:p>
        </p:txBody>
      </p:sp>
      <p:sp>
        <p:nvSpPr>
          <p:cNvPr id="9" name="Round Same Side Corner Rectangle 8"/>
          <p:cNvSpPr/>
          <p:nvPr/>
        </p:nvSpPr>
        <p:spPr>
          <a:xfrm>
            <a:off x="836612" y="1628931"/>
            <a:ext cx="8229600" cy="1447800"/>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UI</a:t>
            </a:r>
          </a:p>
        </p:txBody>
      </p:sp>
      <p:sp>
        <p:nvSpPr>
          <p:cNvPr id="11" name="Rectangle 10"/>
          <p:cNvSpPr/>
          <p:nvPr/>
        </p:nvSpPr>
        <p:spPr>
          <a:xfrm>
            <a:off x="836612" y="3152931"/>
            <a:ext cx="8229600" cy="1295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Business Layer</a:t>
            </a:r>
          </a:p>
        </p:txBody>
      </p:sp>
      <p:sp>
        <p:nvSpPr>
          <p:cNvPr id="14" name="Round Single Corner Rectangle 13"/>
          <p:cNvSpPr/>
          <p:nvPr/>
        </p:nvSpPr>
        <p:spPr>
          <a:xfrm rot="10800000" flipH="1">
            <a:off x="7428135" y="4538817"/>
            <a:ext cx="1638077" cy="1295400"/>
          </a:xfrm>
          <a:prstGeom prst="round1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Round Single Corner Rectangle 15"/>
          <p:cNvSpPr/>
          <p:nvPr/>
        </p:nvSpPr>
        <p:spPr>
          <a:xfrm rot="10800000">
            <a:off x="854074" y="4538818"/>
            <a:ext cx="2344738" cy="1295400"/>
          </a:xfrm>
          <a:prstGeom prst="round1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Rectangle 14"/>
          <p:cNvSpPr/>
          <p:nvPr/>
        </p:nvSpPr>
        <p:spPr>
          <a:xfrm>
            <a:off x="3313335" y="4550865"/>
            <a:ext cx="2209800" cy="12954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Database</a:t>
            </a:r>
          </a:p>
        </p:txBody>
      </p:sp>
      <p:sp>
        <p:nvSpPr>
          <p:cNvPr id="18" name="Rectangle 17"/>
          <p:cNvSpPr/>
          <p:nvPr/>
        </p:nvSpPr>
        <p:spPr>
          <a:xfrm>
            <a:off x="5637658" y="4550865"/>
            <a:ext cx="1675954" cy="12954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Utilities</a:t>
            </a:r>
          </a:p>
        </p:txBody>
      </p:sp>
      <p:sp>
        <p:nvSpPr>
          <p:cNvPr id="17" name="TextBox 16"/>
          <p:cNvSpPr txBox="1"/>
          <p:nvPr/>
        </p:nvSpPr>
        <p:spPr>
          <a:xfrm>
            <a:off x="989012" y="4924907"/>
            <a:ext cx="2362200" cy="523220"/>
          </a:xfrm>
          <a:prstGeom prst="rect">
            <a:avLst/>
          </a:prstGeom>
          <a:noFill/>
        </p:spPr>
        <p:txBody>
          <a:bodyPr wrap="square" rtlCol="0">
            <a:spAutoFit/>
          </a:bodyPr>
          <a:lstStyle/>
          <a:p>
            <a:r>
              <a:rPr lang="en-US" sz="2800" dirty="0"/>
              <a:t>Infrastructure</a:t>
            </a:r>
          </a:p>
        </p:txBody>
      </p:sp>
      <p:sp>
        <p:nvSpPr>
          <p:cNvPr id="22" name="TextBox 21"/>
          <p:cNvSpPr txBox="1"/>
          <p:nvPr/>
        </p:nvSpPr>
        <p:spPr>
          <a:xfrm>
            <a:off x="7542212" y="4709463"/>
            <a:ext cx="1676400" cy="954107"/>
          </a:xfrm>
          <a:prstGeom prst="rect">
            <a:avLst/>
          </a:prstGeom>
          <a:noFill/>
        </p:spPr>
        <p:txBody>
          <a:bodyPr wrap="square" rtlCol="0">
            <a:spAutoFit/>
          </a:bodyPr>
          <a:lstStyle/>
          <a:p>
            <a:r>
              <a:rPr lang="en-US" sz="2800" dirty="0"/>
              <a:t>External Libraries</a:t>
            </a:r>
          </a:p>
        </p:txBody>
      </p:sp>
      <p:sp>
        <p:nvSpPr>
          <p:cNvPr id="23" name="AutoShape 23"/>
          <p:cNvSpPr>
            <a:spLocks noChangeArrowheads="1"/>
          </p:cNvSpPr>
          <p:nvPr/>
        </p:nvSpPr>
        <p:spPr bwMode="auto">
          <a:xfrm>
            <a:off x="7894623" y="1379076"/>
            <a:ext cx="3886200" cy="1012172"/>
          </a:xfrm>
          <a:prstGeom prst="wedgeRoundRectCallout">
            <a:avLst>
              <a:gd name="adj1" fmla="val -57617"/>
              <a:gd name="adj2" fmla="val 11444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noProof="1">
                <a:latin typeface="+mj-lt"/>
                <a:cs typeface="Consolas" panose="020B0609020204030204" pitchFamily="49" charset="0"/>
              </a:rPr>
              <a:t>High level modules </a:t>
            </a:r>
            <a:r>
              <a:rPr lang="en-US" sz="2800" b="1" noProof="1">
                <a:solidFill>
                  <a:schemeClr val="tx2">
                    <a:lumMod val="75000"/>
                  </a:schemeClr>
                </a:solidFill>
                <a:latin typeface="+mj-lt"/>
                <a:cs typeface="Consolas" panose="020B0609020204030204" pitchFamily="49" charset="0"/>
              </a:rPr>
              <a:t>use</a:t>
            </a:r>
            <a:r>
              <a:rPr lang="en-US" sz="2800" noProof="1">
                <a:latin typeface="+mj-lt"/>
                <a:cs typeface="Consolas" panose="020B0609020204030204" pitchFamily="49" charset="0"/>
              </a:rPr>
              <a:t> lower level modules</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74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15" grpId="0" animBg="1"/>
      <p:bldP spid="18" grpId="0" animBg="1"/>
      <p:bldP spid="17" grpId="0"/>
      <p:bldP spid="22" grpId="0"/>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5638800"/>
            <a:ext cx="9832319" cy="774883"/>
          </a:xfrm>
        </p:spPr>
        <p:txBody>
          <a:bodyPr/>
          <a:lstStyle/>
          <a:p>
            <a:pPr>
              <a:lnSpc>
                <a:spcPts val="5400"/>
              </a:lnSpc>
            </a:pPr>
            <a:r>
              <a:rPr lang="en-US" dirty="0"/>
              <a:t>Single Responsibility</a:t>
            </a:r>
          </a:p>
        </p:txBody>
      </p:sp>
      <p:pic>
        <p:nvPicPr>
          <p:cNvPr id="6" name="Picture 5" descr="A picture containing weapon&#10;&#10;Description generated with very high confidence">
            <a:extLst>
              <a:ext uri="{FF2B5EF4-FFF2-40B4-BE49-F238E27FC236}">
                <a16:creationId xmlns:a16="http://schemas.microsoft.com/office/drawing/2014/main" id="{066CA874-A136-4915-88A8-65C598229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744" y="954710"/>
            <a:ext cx="6368053" cy="4674151"/>
          </a:xfrm>
          <a:prstGeom prst="rect">
            <a:avLst/>
          </a:prstGeom>
        </p:spPr>
      </p:pic>
    </p:spTree>
    <p:extLst>
      <p:ext uri="{BB962C8B-B14F-4D97-AF65-F5344CB8AC3E}">
        <p14:creationId xmlns:p14="http://schemas.microsoft.com/office/powerpoint/2010/main" val="3015390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50</a:t>
            </a:fld>
            <a:endParaRPr lang="en-US" dirty="0"/>
          </a:p>
        </p:txBody>
      </p:sp>
      <p:sp>
        <p:nvSpPr>
          <p:cNvPr id="4" name="Title 3"/>
          <p:cNvSpPr>
            <a:spLocks noGrp="1"/>
          </p:cNvSpPr>
          <p:nvPr>
            <p:ph type="title"/>
          </p:nvPr>
        </p:nvSpPr>
        <p:spPr/>
        <p:txBody>
          <a:bodyPr/>
          <a:lstStyle/>
          <a:p>
            <a:r>
              <a:rPr lang="en-US" dirty="0"/>
              <a:t>Depend on Abstractions</a:t>
            </a:r>
          </a:p>
        </p:txBody>
      </p:sp>
      <p:pic>
        <p:nvPicPr>
          <p:cNvPr id="15362" name="Picture 2" descr="http://www.hackerchick.com/wp-content/uploads/2010/04/200806SOLIDDCopy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59" t="-4028" r="-3059" b="-4028"/>
          <a:stretch/>
        </p:blipFill>
        <p:spPr bwMode="auto">
          <a:xfrm>
            <a:off x="6340892" y="1547278"/>
            <a:ext cx="5654342" cy="4373043"/>
          </a:xfrm>
          <a:prstGeom prst="roundRect">
            <a:avLst>
              <a:gd name="adj" fmla="val 3087"/>
            </a:avLst>
          </a:prstGeom>
          <a:solidFill>
            <a:schemeClr val="tx1"/>
          </a:solidFill>
        </p:spPr>
      </p:pic>
      <p:pic>
        <p:nvPicPr>
          <p:cNvPr id="15364" name="Picture 4" descr="Class Diagram.  Copy class depends on Keyboard and Printer classe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355" t="-9589" r="-7355" b="-9589"/>
          <a:stretch/>
        </p:blipFill>
        <p:spPr bwMode="auto">
          <a:xfrm>
            <a:off x="395957" y="2201984"/>
            <a:ext cx="4343400" cy="3063631"/>
          </a:xfrm>
          <a:prstGeom prst="roundRect">
            <a:avLst>
              <a:gd name="adj" fmla="val 3087"/>
            </a:avLst>
          </a:prstGeom>
          <a:solidFill>
            <a:schemeClr val="tx1"/>
          </a:solidFill>
        </p:spPr>
      </p:pic>
      <p:cxnSp>
        <p:nvCxnSpPr>
          <p:cNvPr id="6" name="Straight Arrow Connector 5"/>
          <p:cNvCxnSpPr/>
          <p:nvPr/>
        </p:nvCxnSpPr>
        <p:spPr>
          <a:xfrm>
            <a:off x="4974923" y="3733800"/>
            <a:ext cx="1066800"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59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5362"/>
                                        </p:tgtEl>
                                        <p:attrNameLst>
                                          <p:attrName>style.visibility</p:attrName>
                                        </p:attrNameLst>
                                      </p:cBhvr>
                                      <p:to>
                                        <p:strVal val="visible"/>
                                      </p:to>
                                    </p:set>
                                    <p:animEffect transition="in" filter="fade">
                                      <p:cBhvr>
                                        <p:cTn id="10"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Types of Dependency Injection</a:t>
            </a:r>
            <a:endParaRPr lang="en-US" dirty="0"/>
          </a:p>
        </p:txBody>
      </p:sp>
      <p:sp>
        <p:nvSpPr>
          <p:cNvPr id="12" name="TextBox 11"/>
          <p:cNvSpPr txBox="1"/>
          <p:nvPr/>
        </p:nvSpPr>
        <p:spPr>
          <a:xfrm>
            <a:off x="406965" y="5073279"/>
            <a:ext cx="3672008" cy="1446550"/>
          </a:xfrm>
          <a:prstGeom prst="rect">
            <a:avLst/>
          </a:prstGeom>
          <a:noFill/>
        </p:spPr>
        <p:txBody>
          <a:bodyPr wrap="square" rtlCol="0">
            <a:spAutoFit/>
          </a:bodyPr>
          <a:lstStyle/>
          <a:p>
            <a:pPr algn="ctr"/>
            <a:r>
              <a:rPr lang="en-US" sz="4400" b="1" dirty="0">
                <a:solidFill>
                  <a:schemeClr val="tx2">
                    <a:lumMod val="75000"/>
                  </a:schemeClr>
                </a:solidFill>
                <a:latin typeface="+mj-lt"/>
              </a:rPr>
              <a:t>Constructor</a:t>
            </a:r>
          </a:p>
          <a:p>
            <a:pPr algn="ctr"/>
            <a:r>
              <a:rPr lang="en-US" sz="4400" b="1" dirty="0">
                <a:latin typeface="+mj-lt"/>
              </a:rPr>
              <a:t>injection</a:t>
            </a:r>
          </a:p>
        </p:txBody>
      </p:sp>
      <p:cxnSp>
        <p:nvCxnSpPr>
          <p:cNvPr id="16" name="Straight Connector 15"/>
          <p:cNvCxnSpPr/>
          <p:nvPr/>
        </p:nvCxnSpPr>
        <p:spPr>
          <a:xfrm flipH="1">
            <a:off x="4235951" y="1419716"/>
            <a:ext cx="44914" cy="46692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075612" y="1419716"/>
            <a:ext cx="0" cy="4669227"/>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379" y="1828800"/>
            <a:ext cx="2822251" cy="28222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497" y="1710600"/>
            <a:ext cx="2812726" cy="281272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5934" y="1710600"/>
            <a:ext cx="2815210" cy="2815210"/>
          </a:xfrm>
          <a:prstGeom prst="rect">
            <a:avLst/>
          </a:prstGeom>
        </p:spPr>
      </p:pic>
      <p:sp>
        <p:nvSpPr>
          <p:cNvPr id="19" name="TextBox 18"/>
          <p:cNvSpPr txBox="1"/>
          <p:nvPr/>
        </p:nvSpPr>
        <p:spPr>
          <a:xfrm>
            <a:off x="4463856" y="5061570"/>
            <a:ext cx="3672008" cy="1446550"/>
          </a:xfrm>
          <a:prstGeom prst="rect">
            <a:avLst/>
          </a:prstGeom>
          <a:noFill/>
        </p:spPr>
        <p:txBody>
          <a:bodyPr wrap="square" rtlCol="0">
            <a:spAutoFit/>
          </a:bodyPr>
          <a:lstStyle/>
          <a:p>
            <a:pPr algn="ctr"/>
            <a:r>
              <a:rPr lang="en-US" sz="4400" b="1" dirty="0">
                <a:solidFill>
                  <a:schemeClr val="tx2">
                    <a:lumMod val="75000"/>
                  </a:schemeClr>
                </a:solidFill>
                <a:latin typeface="+mj-lt"/>
              </a:rPr>
              <a:t>Property </a:t>
            </a:r>
            <a:r>
              <a:rPr lang="en-US" sz="4400" b="1" dirty="0">
                <a:latin typeface="+mj-lt"/>
              </a:rPr>
              <a:t>injection</a:t>
            </a:r>
          </a:p>
        </p:txBody>
      </p:sp>
      <p:sp>
        <p:nvSpPr>
          <p:cNvPr id="20" name="TextBox 19"/>
          <p:cNvSpPr txBox="1"/>
          <p:nvPr/>
        </p:nvSpPr>
        <p:spPr>
          <a:xfrm>
            <a:off x="8318855" y="5085289"/>
            <a:ext cx="3672008" cy="1446550"/>
          </a:xfrm>
          <a:prstGeom prst="rect">
            <a:avLst/>
          </a:prstGeom>
          <a:noFill/>
        </p:spPr>
        <p:txBody>
          <a:bodyPr wrap="square" rtlCol="0">
            <a:spAutoFit/>
          </a:bodyPr>
          <a:lstStyle/>
          <a:p>
            <a:pPr algn="ctr"/>
            <a:r>
              <a:rPr lang="en-US" sz="4400" b="1" dirty="0">
                <a:solidFill>
                  <a:schemeClr val="tx2">
                    <a:lumMod val="75000"/>
                  </a:schemeClr>
                </a:solidFill>
                <a:latin typeface="+mj-lt"/>
              </a:rPr>
              <a:t>Parameter </a:t>
            </a:r>
            <a:r>
              <a:rPr lang="en-US" sz="4400" b="1" dirty="0">
                <a:latin typeface="+mj-lt"/>
              </a:rPr>
              <a:t>injection</a:t>
            </a:r>
          </a:p>
        </p:txBody>
      </p:sp>
    </p:spTree>
    <p:extLst>
      <p:ext uri="{BB962C8B-B14F-4D97-AF65-F5344CB8AC3E}">
        <p14:creationId xmlns:p14="http://schemas.microsoft.com/office/powerpoint/2010/main" val="288084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52</a:t>
            </a:fld>
            <a:endParaRPr lang="en-US" dirty="0"/>
          </a:p>
        </p:txBody>
      </p:sp>
      <p:sp>
        <p:nvSpPr>
          <p:cNvPr id="4" name="Title 3"/>
          <p:cNvSpPr>
            <a:spLocks noGrp="1"/>
          </p:cNvSpPr>
          <p:nvPr>
            <p:ph type="title"/>
          </p:nvPr>
        </p:nvSpPr>
        <p:spPr/>
        <p:txBody>
          <a:bodyPr>
            <a:normAutofit/>
          </a:bodyPr>
          <a:lstStyle/>
          <a:p>
            <a:r>
              <a:rPr lang="en-US" dirty="0"/>
              <a:t>Constructor Injection - Example</a:t>
            </a:r>
          </a:p>
        </p:txBody>
      </p:sp>
      <p:sp>
        <p:nvSpPr>
          <p:cNvPr id="5" name="Rectangle 4"/>
          <p:cNvSpPr>
            <a:spLocks noChangeArrowheads="1"/>
          </p:cNvSpPr>
          <p:nvPr/>
        </p:nvSpPr>
        <p:spPr bwMode="auto">
          <a:xfrm>
            <a:off x="788564" y="1027862"/>
            <a:ext cx="10777848" cy="559537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class Copy</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IReader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reader;</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IWriter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writer;</a:t>
            </a:r>
          </a:p>
          <a:p>
            <a:pPr eaLnBrk="0" hangingPunct="0">
              <a:lnSpc>
                <a:spcPct val="90000"/>
              </a:lnSpc>
              <a:spcBef>
                <a:spcPts val="120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Copy(</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IReader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reader,</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IWriter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writer)</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this.reader = reader;</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this.writer = writer;</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lnSpc>
                <a:spcPct val="90000"/>
              </a:lnSpc>
              <a:spcBef>
                <a:spcPts val="120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Read/Write data through the reader/writer</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var copy = new Copy(</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ConsoleReader()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FileWriter("out.txt")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29192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A06A3-4BE5-4A11-AD3A-371B5ACF38BC}"/>
              </a:ext>
            </a:extLst>
          </p:cNvPr>
          <p:cNvSpPr>
            <a:spLocks noGrp="1"/>
          </p:cNvSpPr>
          <p:nvPr>
            <p:ph type="sldNum" sz="quarter" idx="4"/>
          </p:nvPr>
        </p:nvSpPr>
        <p:spPr/>
        <p:txBody>
          <a:bodyPr/>
          <a:lstStyle/>
          <a:p>
            <a:fld id="{C014DD1E-5D91-48A3-AD6D-45FBA980D106}" type="slidenum">
              <a:rPr lang="en-US" smtClean="0"/>
              <a:pPr/>
              <a:t>53</a:t>
            </a:fld>
            <a:endParaRPr lang="en-US" dirty="0"/>
          </a:p>
        </p:txBody>
      </p:sp>
      <p:sp>
        <p:nvSpPr>
          <p:cNvPr id="3" name="Content Placeholder 2">
            <a:extLst>
              <a:ext uri="{FF2B5EF4-FFF2-40B4-BE49-F238E27FC236}">
                <a16:creationId xmlns:a16="http://schemas.microsoft.com/office/drawing/2014/main" id="{363667BE-3762-4E01-A914-FC88A4C6B0DD}"/>
              </a:ext>
            </a:extLst>
          </p:cNvPr>
          <p:cNvSpPr>
            <a:spLocks noGrp="1"/>
          </p:cNvSpPr>
          <p:nvPr>
            <p:ph idx="1"/>
          </p:nvPr>
        </p:nvSpPr>
        <p:spPr/>
        <p:txBody>
          <a:bodyPr>
            <a:normAutofit/>
          </a:bodyPr>
          <a:lstStyle/>
          <a:p>
            <a:r>
              <a:rPr lang="en-US" dirty="0">
                <a:solidFill>
                  <a:schemeClr val="tx2">
                    <a:lumMod val="75000"/>
                  </a:schemeClr>
                </a:solidFill>
              </a:rPr>
              <a:t>Pros</a:t>
            </a:r>
          </a:p>
          <a:p>
            <a:pPr lvl="1"/>
            <a:r>
              <a:rPr lang="en-US" dirty="0"/>
              <a:t>Class’ requirements are </a:t>
            </a:r>
            <a:r>
              <a:rPr lang="en-US" dirty="0">
                <a:solidFill>
                  <a:schemeClr val="tx2">
                    <a:lumMod val="75000"/>
                  </a:schemeClr>
                </a:solidFill>
              </a:rPr>
              <a:t>self-documenting</a:t>
            </a:r>
          </a:p>
          <a:p>
            <a:pPr lvl="1"/>
            <a:r>
              <a:rPr lang="en-US" dirty="0"/>
              <a:t>We don’t have to worry about </a:t>
            </a:r>
            <a:r>
              <a:rPr lang="en-US" dirty="0">
                <a:solidFill>
                  <a:schemeClr val="tx2">
                    <a:lumMod val="75000"/>
                  </a:schemeClr>
                </a:solidFill>
              </a:rPr>
              <a:t>state validation</a:t>
            </a:r>
            <a:endParaRPr lang="en-US" dirty="0"/>
          </a:p>
          <a:p>
            <a:r>
              <a:rPr lang="en-US" dirty="0">
                <a:solidFill>
                  <a:schemeClr val="tx2">
                    <a:lumMod val="75000"/>
                  </a:schemeClr>
                </a:solidFill>
              </a:rPr>
              <a:t>Cons</a:t>
            </a:r>
          </a:p>
          <a:p>
            <a:pPr lvl="1"/>
            <a:r>
              <a:rPr lang="en-US" dirty="0"/>
              <a:t>Too many parameters</a:t>
            </a:r>
          </a:p>
          <a:p>
            <a:pPr lvl="1"/>
            <a:r>
              <a:rPr lang="en-US" dirty="0"/>
              <a:t>Sometimes, the functionality doesn’t need all of the dependencies</a:t>
            </a:r>
          </a:p>
          <a:p>
            <a:pPr marL="0" indent="0">
              <a:buNone/>
            </a:pPr>
            <a:endParaRPr lang="en-US" dirty="0">
              <a:solidFill>
                <a:schemeClr val="tx2">
                  <a:lumMod val="75000"/>
                </a:schemeClr>
              </a:solidFill>
            </a:endParaRPr>
          </a:p>
          <a:p>
            <a:pPr lvl="1"/>
            <a:endParaRPr lang="en-US" dirty="0"/>
          </a:p>
        </p:txBody>
      </p:sp>
      <p:sp>
        <p:nvSpPr>
          <p:cNvPr id="4" name="Title 3">
            <a:extLst>
              <a:ext uri="{FF2B5EF4-FFF2-40B4-BE49-F238E27FC236}">
                <a16:creationId xmlns:a16="http://schemas.microsoft.com/office/drawing/2014/main" id="{B236E4EB-BFDD-464F-BC98-DCC9C2FB17B1}"/>
              </a:ext>
            </a:extLst>
          </p:cNvPr>
          <p:cNvSpPr>
            <a:spLocks noGrp="1"/>
          </p:cNvSpPr>
          <p:nvPr>
            <p:ph type="title"/>
          </p:nvPr>
        </p:nvSpPr>
        <p:spPr/>
        <p:txBody>
          <a:bodyPr/>
          <a:lstStyle/>
          <a:p>
            <a:r>
              <a:rPr lang="en-US" dirty="0"/>
              <a:t>Constructor Injection – Pros and Cons</a:t>
            </a:r>
          </a:p>
        </p:txBody>
      </p:sp>
    </p:spTree>
    <p:extLst>
      <p:ext uri="{BB962C8B-B14F-4D97-AF65-F5344CB8AC3E}">
        <p14:creationId xmlns:p14="http://schemas.microsoft.com/office/powerpoint/2010/main" val="793590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54</a:t>
            </a:fld>
            <a:endParaRPr lang="en-US" dirty="0"/>
          </a:p>
        </p:txBody>
      </p:sp>
      <p:sp>
        <p:nvSpPr>
          <p:cNvPr id="4" name="Title 3"/>
          <p:cNvSpPr>
            <a:spLocks noGrp="1"/>
          </p:cNvSpPr>
          <p:nvPr>
            <p:ph type="title"/>
          </p:nvPr>
        </p:nvSpPr>
        <p:spPr/>
        <p:txBody>
          <a:bodyPr>
            <a:normAutofit/>
          </a:bodyPr>
          <a:lstStyle/>
          <a:p>
            <a:r>
              <a:rPr lang="en-US" dirty="0"/>
              <a:t>Property Injection - Example</a:t>
            </a:r>
          </a:p>
        </p:txBody>
      </p:sp>
      <p:sp>
        <p:nvSpPr>
          <p:cNvPr id="5" name="Rectangle 4"/>
          <p:cNvSpPr>
            <a:spLocks noChangeArrowheads="1"/>
          </p:cNvSpPr>
          <p:nvPr/>
        </p:nvSpPr>
        <p:spPr bwMode="auto">
          <a:xfrm>
            <a:off x="684212" y="1040014"/>
            <a:ext cx="10563648" cy="544149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class Copy</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IReader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Reader { get;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IWriter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Writer { get;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0000"/>
              </a:lnSpc>
              <a:spcBef>
                <a:spcPts val="120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CopyAllChars(reader, writer)</a:t>
            </a:r>
          </a:p>
          <a:p>
            <a:pPr eaLnBrk="0" hangingPunct="0">
              <a:lnSpc>
                <a:spcPct val="90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Read/Write data through the reader/writer</a:t>
            </a:r>
          </a:p>
          <a:p>
            <a:pPr eaLnBrk="0" hangingPunct="0">
              <a:lnSpc>
                <a:spcPct val="90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Copy copy = new Copy();</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copy</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.Reader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new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ConsoleReader()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copy</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.Writer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new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FileWriter("output.txt")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copy.CopyAllChars();</a:t>
            </a:r>
          </a:p>
        </p:txBody>
      </p:sp>
    </p:spTree>
    <p:extLst>
      <p:ext uri="{BB962C8B-B14F-4D97-AF65-F5344CB8AC3E}">
        <p14:creationId xmlns:p14="http://schemas.microsoft.com/office/powerpoint/2010/main" val="30207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A06A3-4BE5-4A11-AD3A-371B5ACF38BC}"/>
              </a:ext>
            </a:extLst>
          </p:cNvPr>
          <p:cNvSpPr>
            <a:spLocks noGrp="1"/>
          </p:cNvSpPr>
          <p:nvPr>
            <p:ph type="sldNum" sz="quarter" idx="4"/>
          </p:nvPr>
        </p:nvSpPr>
        <p:spPr/>
        <p:txBody>
          <a:bodyPr/>
          <a:lstStyle/>
          <a:p>
            <a:fld id="{C014DD1E-5D91-48A3-AD6D-45FBA980D106}" type="slidenum">
              <a:rPr lang="en-US" smtClean="0"/>
              <a:pPr/>
              <a:t>55</a:t>
            </a:fld>
            <a:endParaRPr lang="en-US" dirty="0"/>
          </a:p>
        </p:txBody>
      </p:sp>
      <p:sp>
        <p:nvSpPr>
          <p:cNvPr id="3" name="Content Placeholder 2">
            <a:extLst>
              <a:ext uri="{FF2B5EF4-FFF2-40B4-BE49-F238E27FC236}">
                <a16:creationId xmlns:a16="http://schemas.microsoft.com/office/drawing/2014/main" id="{363667BE-3762-4E01-A914-FC88A4C6B0DD}"/>
              </a:ext>
            </a:extLst>
          </p:cNvPr>
          <p:cNvSpPr>
            <a:spLocks noGrp="1"/>
          </p:cNvSpPr>
          <p:nvPr>
            <p:ph idx="1"/>
          </p:nvPr>
        </p:nvSpPr>
        <p:spPr/>
        <p:txBody>
          <a:bodyPr>
            <a:normAutofit/>
          </a:bodyPr>
          <a:lstStyle/>
          <a:p>
            <a:r>
              <a:rPr lang="en-US" dirty="0">
                <a:solidFill>
                  <a:schemeClr val="tx2">
                    <a:lumMod val="75000"/>
                  </a:schemeClr>
                </a:solidFill>
              </a:rPr>
              <a:t>Pros</a:t>
            </a:r>
          </a:p>
          <a:p>
            <a:pPr lvl="1"/>
            <a:r>
              <a:rPr lang="en-US" dirty="0"/>
              <a:t>Functionality can be changed at any time</a:t>
            </a:r>
          </a:p>
          <a:p>
            <a:pPr lvl="1"/>
            <a:r>
              <a:rPr lang="en-US" dirty="0"/>
              <a:t>That makes the code very flexible</a:t>
            </a:r>
          </a:p>
          <a:p>
            <a:r>
              <a:rPr lang="en-US" dirty="0">
                <a:solidFill>
                  <a:schemeClr val="tx2">
                    <a:lumMod val="75000"/>
                  </a:schemeClr>
                </a:solidFill>
              </a:rPr>
              <a:t>Cons</a:t>
            </a:r>
          </a:p>
          <a:p>
            <a:pPr lvl="1"/>
            <a:r>
              <a:rPr lang="en-US" dirty="0"/>
              <a:t>State can be </a:t>
            </a:r>
            <a:r>
              <a:rPr lang="en-US" dirty="0">
                <a:solidFill>
                  <a:schemeClr val="tx2">
                    <a:lumMod val="75000"/>
                  </a:schemeClr>
                </a:solidFill>
              </a:rPr>
              <a:t>invalid</a:t>
            </a:r>
          </a:p>
          <a:p>
            <a:pPr lvl="1"/>
            <a:r>
              <a:rPr lang="en-US" dirty="0">
                <a:solidFill>
                  <a:schemeClr val="tx2">
                    <a:lumMod val="75000"/>
                  </a:schemeClr>
                </a:solidFill>
              </a:rPr>
              <a:t>Less intuitive </a:t>
            </a:r>
            <a:r>
              <a:rPr lang="en-US" dirty="0"/>
              <a:t>to use</a:t>
            </a:r>
          </a:p>
        </p:txBody>
      </p:sp>
      <p:sp>
        <p:nvSpPr>
          <p:cNvPr id="4" name="Title 3">
            <a:extLst>
              <a:ext uri="{FF2B5EF4-FFF2-40B4-BE49-F238E27FC236}">
                <a16:creationId xmlns:a16="http://schemas.microsoft.com/office/drawing/2014/main" id="{B236E4EB-BFDD-464F-BC98-DCC9C2FB17B1}"/>
              </a:ext>
            </a:extLst>
          </p:cNvPr>
          <p:cNvSpPr>
            <a:spLocks noGrp="1"/>
          </p:cNvSpPr>
          <p:nvPr>
            <p:ph type="title"/>
          </p:nvPr>
        </p:nvSpPr>
        <p:spPr/>
        <p:txBody>
          <a:bodyPr/>
          <a:lstStyle/>
          <a:p>
            <a:r>
              <a:rPr lang="en-US" dirty="0"/>
              <a:t>Property Injection – Pros and Cons</a:t>
            </a:r>
          </a:p>
        </p:txBody>
      </p:sp>
    </p:spTree>
    <p:extLst>
      <p:ext uri="{BB962C8B-B14F-4D97-AF65-F5344CB8AC3E}">
        <p14:creationId xmlns:p14="http://schemas.microsoft.com/office/powerpoint/2010/main" val="24150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56</a:t>
            </a:fld>
            <a:endParaRPr lang="en-US" dirty="0"/>
          </a:p>
        </p:txBody>
      </p:sp>
      <p:sp>
        <p:nvSpPr>
          <p:cNvPr id="4" name="Title 3"/>
          <p:cNvSpPr>
            <a:spLocks noGrp="1"/>
          </p:cNvSpPr>
          <p:nvPr>
            <p:ph type="title"/>
          </p:nvPr>
        </p:nvSpPr>
        <p:spPr/>
        <p:txBody>
          <a:bodyPr>
            <a:normAutofit/>
          </a:bodyPr>
          <a:lstStyle/>
          <a:p>
            <a:r>
              <a:rPr lang="en-US" dirty="0"/>
              <a:t>Parameter Injection - Example</a:t>
            </a:r>
          </a:p>
        </p:txBody>
      </p:sp>
      <p:sp>
        <p:nvSpPr>
          <p:cNvPr id="5" name="Rectangle 4"/>
          <p:cNvSpPr>
            <a:spLocks noChangeArrowheads="1"/>
          </p:cNvSpPr>
          <p:nvPr/>
        </p:nvSpPr>
        <p:spPr bwMode="auto">
          <a:xfrm>
            <a:off x="684212" y="1371600"/>
            <a:ext cx="10563648" cy="474591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class Copy</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CopyAllChars(</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IReader reader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IWriter writer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Read/Write data through the Reader/Writer</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0000"/>
              </a:lnSpc>
              <a:spcBef>
                <a:spcPts val="0"/>
              </a:spcBef>
              <a:buClr>
                <a:schemeClr val="accent5">
                  <a:lumMod val="40000"/>
                  <a:lumOff val="60000"/>
                </a:schemeClr>
              </a:buClr>
              <a:buSzPct val="70000"/>
            </a:pP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Copy copy = new Copy();</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var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reader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new ConsoleReader();</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var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writer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new FileWriter("output.txt");</a:t>
            </a:r>
          </a:p>
          <a:p>
            <a:pPr eaLnBrk="0" hangingPunct="0">
              <a:lnSpc>
                <a:spcPct val="90000"/>
              </a:lnSpc>
              <a:spcBef>
                <a:spcPts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copy.CopyAllChars(</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reader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writer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88593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A06A3-4BE5-4A11-AD3A-371B5ACF38BC}"/>
              </a:ext>
            </a:extLst>
          </p:cNvPr>
          <p:cNvSpPr>
            <a:spLocks noGrp="1"/>
          </p:cNvSpPr>
          <p:nvPr>
            <p:ph type="sldNum" sz="quarter" idx="4"/>
          </p:nvPr>
        </p:nvSpPr>
        <p:spPr/>
        <p:txBody>
          <a:bodyPr/>
          <a:lstStyle/>
          <a:p>
            <a:fld id="{C014DD1E-5D91-48A3-AD6D-45FBA980D106}" type="slidenum">
              <a:rPr lang="en-US" smtClean="0"/>
              <a:pPr/>
              <a:t>57</a:t>
            </a:fld>
            <a:endParaRPr lang="en-US" dirty="0"/>
          </a:p>
        </p:txBody>
      </p:sp>
      <p:sp>
        <p:nvSpPr>
          <p:cNvPr id="3" name="Content Placeholder 2">
            <a:extLst>
              <a:ext uri="{FF2B5EF4-FFF2-40B4-BE49-F238E27FC236}">
                <a16:creationId xmlns:a16="http://schemas.microsoft.com/office/drawing/2014/main" id="{363667BE-3762-4E01-A914-FC88A4C6B0DD}"/>
              </a:ext>
            </a:extLst>
          </p:cNvPr>
          <p:cNvSpPr>
            <a:spLocks noGrp="1"/>
          </p:cNvSpPr>
          <p:nvPr>
            <p:ph idx="1"/>
          </p:nvPr>
        </p:nvSpPr>
        <p:spPr/>
        <p:txBody>
          <a:bodyPr>
            <a:normAutofit/>
          </a:bodyPr>
          <a:lstStyle/>
          <a:p>
            <a:r>
              <a:rPr lang="en-US" dirty="0">
                <a:solidFill>
                  <a:schemeClr val="tx2">
                    <a:lumMod val="75000"/>
                  </a:schemeClr>
                </a:solidFill>
              </a:rPr>
              <a:t>Pros</a:t>
            </a:r>
          </a:p>
          <a:p>
            <a:pPr lvl="1"/>
            <a:r>
              <a:rPr lang="en-US" dirty="0"/>
              <a:t>Changes are only localized to the method</a:t>
            </a:r>
          </a:p>
          <a:p>
            <a:r>
              <a:rPr lang="en-US" dirty="0">
                <a:solidFill>
                  <a:schemeClr val="tx2">
                    <a:lumMod val="75000"/>
                  </a:schemeClr>
                </a:solidFill>
              </a:rPr>
              <a:t>Cons</a:t>
            </a:r>
          </a:p>
          <a:p>
            <a:pPr lvl="1"/>
            <a:r>
              <a:rPr lang="en-US" dirty="0"/>
              <a:t>Too many parameters</a:t>
            </a:r>
          </a:p>
          <a:p>
            <a:pPr lvl="1"/>
            <a:r>
              <a:rPr lang="en-US" dirty="0"/>
              <a:t>Breaks the method signature</a:t>
            </a:r>
          </a:p>
        </p:txBody>
      </p:sp>
      <p:sp>
        <p:nvSpPr>
          <p:cNvPr id="4" name="Title 3">
            <a:extLst>
              <a:ext uri="{FF2B5EF4-FFF2-40B4-BE49-F238E27FC236}">
                <a16:creationId xmlns:a16="http://schemas.microsoft.com/office/drawing/2014/main" id="{B236E4EB-BFDD-464F-BC98-DCC9C2FB17B1}"/>
              </a:ext>
            </a:extLst>
          </p:cNvPr>
          <p:cNvSpPr>
            <a:spLocks noGrp="1"/>
          </p:cNvSpPr>
          <p:nvPr>
            <p:ph type="title"/>
          </p:nvPr>
        </p:nvSpPr>
        <p:spPr/>
        <p:txBody>
          <a:bodyPr/>
          <a:lstStyle/>
          <a:p>
            <a:r>
              <a:rPr lang="en-US" dirty="0"/>
              <a:t>Parameter Injection – Pros and Cons</a:t>
            </a:r>
          </a:p>
        </p:txBody>
      </p:sp>
    </p:spTree>
    <p:extLst>
      <p:ext uri="{BB962C8B-B14F-4D97-AF65-F5344CB8AC3E}">
        <p14:creationId xmlns:p14="http://schemas.microsoft.com/office/powerpoint/2010/main" val="1289390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58</a:t>
            </a:fld>
            <a:endParaRPr lang="en-US" dirty="0"/>
          </a:p>
        </p:txBody>
      </p:sp>
      <p:sp>
        <p:nvSpPr>
          <p:cNvPr id="8" name="Content Placeholder 7">
            <a:extLst>
              <a:ext uri="{FF2B5EF4-FFF2-40B4-BE49-F238E27FC236}">
                <a16:creationId xmlns:a16="http://schemas.microsoft.com/office/drawing/2014/main" id="{A9F78F22-B55E-418F-A2A8-8C2F9019BAF5}"/>
              </a:ext>
            </a:extLst>
          </p:cNvPr>
          <p:cNvSpPr>
            <a:spLocks noGrp="1"/>
          </p:cNvSpPr>
          <p:nvPr>
            <p:ph idx="1"/>
          </p:nvPr>
        </p:nvSpPr>
        <p:spPr/>
        <p:txBody>
          <a:bodyPr/>
          <a:lstStyle/>
          <a:p>
            <a:r>
              <a:rPr lang="en-US" dirty="0"/>
              <a:t>Classic DIP Violations:</a:t>
            </a:r>
          </a:p>
          <a:p>
            <a:pPr lvl="1"/>
            <a:r>
              <a:rPr lang="en-US" dirty="0"/>
              <a:t>Using 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p>
          <a:p>
            <a:pPr lvl="1"/>
            <a:r>
              <a:rPr lang="en-US" dirty="0"/>
              <a:t>Using </a:t>
            </a:r>
            <a:r>
              <a:rPr lang="en-US" b="1" dirty="0">
                <a:solidFill>
                  <a:schemeClr val="tx2">
                    <a:lumMod val="75000"/>
                  </a:schemeClr>
                </a:solidFill>
                <a:latin typeface="Consolas" panose="020B0609020204030204" pitchFamily="49" charset="0"/>
              </a:rPr>
              <a:t>static</a:t>
            </a:r>
            <a:r>
              <a:rPr lang="en-US" dirty="0"/>
              <a:t> methods / properties</a:t>
            </a:r>
          </a:p>
          <a:p>
            <a:r>
              <a:rPr lang="en-US" dirty="0"/>
              <a:t>How to fix code, that violates the DIP:</a:t>
            </a:r>
          </a:p>
          <a:p>
            <a:pPr lvl="1"/>
            <a:r>
              <a:rPr lang="en-US" dirty="0">
                <a:solidFill>
                  <a:schemeClr val="tx2">
                    <a:lumMod val="75000"/>
                  </a:schemeClr>
                </a:solidFill>
              </a:rPr>
              <a:t>Extract interfaces </a:t>
            </a:r>
            <a:r>
              <a:rPr lang="en-US" dirty="0"/>
              <a:t>+ use </a:t>
            </a:r>
            <a:r>
              <a:rPr lang="en-US" dirty="0">
                <a:solidFill>
                  <a:schemeClr val="tx2">
                    <a:lumMod val="75000"/>
                  </a:schemeClr>
                </a:solidFill>
              </a:rPr>
              <a:t>constructor injection</a:t>
            </a:r>
          </a:p>
          <a:p>
            <a:pPr lvl="1"/>
            <a:r>
              <a:rPr lang="en-US" dirty="0"/>
              <a:t>Set up an Inversion of Control (</a:t>
            </a:r>
            <a:r>
              <a:rPr lang="en-US" dirty="0" err="1">
                <a:solidFill>
                  <a:schemeClr val="tx2">
                    <a:lumMod val="75000"/>
                  </a:schemeClr>
                </a:solidFill>
              </a:rPr>
              <a:t>IoC</a:t>
            </a:r>
            <a:r>
              <a:rPr lang="en-US" dirty="0"/>
              <a:t>) container</a:t>
            </a:r>
          </a:p>
          <a:p>
            <a:endParaRPr lang="en-US" dirty="0"/>
          </a:p>
        </p:txBody>
      </p:sp>
      <p:sp>
        <p:nvSpPr>
          <p:cNvPr id="2" name="Title 1"/>
          <p:cNvSpPr>
            <a:spLocks noGrp="1"/>
          </p:cNvSpPr>
          <p:nvPr>
            <p:ph type="title"/>
          </p:nvPr>
        </p:nvSpPr>
        <p:spPr/>
        <p:txBody>
          <a:bodyPr/>
          <a:lstStyle/>
          <a:p>
            <a:r>
              <a:rPr lang="en-US"/>
              <a:t>DIP Violations</a:t>
            </a:r>
            <a:endParaRPr lang="bg-BG" dirty="0"/>
          </a:p>
        </p:txBody>
      </p:sp>
    </p:spTree>
    <p:extLst>
      <p:ext uri="{BB962C8B-B14F-4D97-AF65-F5344CB8AC3E}">
        <p14:creationId xmlns:p14="http://schemas.microsoft.com/office/powerpoint/2010/main" val="1481556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59</a:t>
            </a:fld>
            <a:endParaRPr lang="en-US" dirty="0"/>
          </a:p>
        </p:txBody>
      </p:sp>
      <p:sp>
        <p:nvSpPr>
          <p:cNvPr id="5" name="Content Placeholder 4"/>
          <p:cNvSpPr>
            <a:spLocks noGrp="1"/>
          </p:cNvSpPr>
          <p:nvPr>
            <p:ph idx="1"/>
          </p:nvPr>
        </p:nvSpPr>
        <p:spPr>
          <a:xfrm>
            <a:off x="190412" y="1151121"/>
            <a:ext cx="11804821" cy="5249679"/>
          </a:xfrm>
        </p:spPr>
        <p:txBody>
          <a:bodyPr>
            <a:normAutofit/>
          </a:bodyPr>
          <a:lstStyle/>
          <a:p>
            <a:pPr marL="446088" indent="-446088">
              <a:lnSpc>
                <a:spcPct val="120000"/>
              </a:lnSpc>
              <a:buFontTx/>
              <a:buAutoNum type="arabicPeriod"/>
            </a:pPr>
            <a:r>
              <a:rPr lang="en-US" sz="3600" dirty="0">
                <a:solidFill>
                  <a:schemeClr val="tx2">
                    <a:lumMod val="75000"/>
                  </a:schemeClr>
                </a:solidFill>
              </a:rPr>
              <a:t>S</a:t>
            </a:r>
            <a:r>
              <a:rPr lang="en-US" sz="3600" dirty="0"/>
              <a:t>ingle Responsibility Principle</a:t>
            </a:r>
          </a:p>
          <a:p>
            <a:pPr marL="446088" indent="-446088">
              <a:lnSpc>
                <a:spcPct val="120000"/>
              </a:lnSpc>
              <a:buFontTx/>
              <a:buAutoNum type="arabicPeriod"/>
            </a:pPr>
            <a:r>
              <a:rPr lang="en-US" sz="3600" dirty="0">
                <a:solidFill>
                  <a:schemeClr val="tx2">
                    <a:lumMod val="75000"/>
                  </a:schemeClr>
                </a:solidFill>
              </a:rPr>
              <a:t>O</a:t>
            </a:r>
            <a:r>
              <a:rPr lang="en-US" sz="3600" dirty="0"/>
              <a:t>pen/Closed Principle</a:t>
            </a:r>
          </a:p>
          <a:p>
            <a:pPr marL="446088" indent="-446088">
              <a:lnSpc>
                <a:spcPct val="120000"/>
              </a:lnSpc>
              <a:buFontTx/>
              <a:buAutoNum type="arabicPeriod"/>
            </a:pPr>
            <a:r>
              <a:rPr lang="en-US" sz="3600" dirty="0" err="1">
                <a:solidFill>
                  <a:schemeClr val="tx2">
                    <a:lumMod val="75000"/>
                  </a:schemeClr>
                </a:solidFill>
              </a:rPr>
              <a:t>L</a:t>
            </a:r>
            <a:r>
              <a:rPr lang="en-US" sz="3600" dirty="0" err="1"/>
              <a:t>iskov</a:t>
            </a:r>
            <a:r>
              <a:rPr lang="en-US" sz="3600" dirty="0"/>
              <a:t> Substitution Principle</a:t>
            </a:r>
          </a:p>
          <a:p>
            <a:pPr marL="446088" indent="-446088">
              <a:lnSpc>
                <a:spcPct val="120000"/>
              </a:lnSpc>
              <a:buFontTx/>
              <a:buAutoNum type="arabicPeriod"/>
            </a:pPr>
            <a:r>
              <a:rPr lang="en-US" sz="3600" dirty="0">
                <a:solidFill>
                  <a:schemeClr val="tx2">
                    <a:lumMod val="75000"/>
                  </a:schemeClr>
                </a:solidFill>
              </a:rPr>
              <a:t>I</a:t>
            </a:r>
            <a:r>
              <a:rPr lang="en-US" sz="3600" dirty="0"/>
              <a:t>nterface Segregation Principle</a:t>
            </a:r>
          </a:p>
          <a:p>
            <a:pPr marL="446088" indent="-446088">
              <a:lnSpc>
                <a:spcPct val="120000"/>
              </a:lnSpc>
              <a:buFontTx/>
              <a:buAutoNum type="arabicPeriod"/>
            </a:pPr>
            <a:r>
              <a:rPr lang="en-US" sz="3600" dirty="0">
                <a:solidFill>
                  <a:schemeClr val="accent1"/>
                </a:solidFill>
              </a:rPr>
              <a:t>D</a:t>
            </a:r>
            <a:r>
              <a:rPr lang="en-US" sz="3600" dirty="0"/>
              <a:t>ependency Inversion</a:t>
            </a:r>
          </a:p>
        </p:txBody>
      </p:sp>
      <p:sp>
        <p:nvSpPr>
          <p:cNvPr id="4" name="Title 3"/>
          <p:cNvSpPr>
            <a:spLocks noGrp="1"/>
          </p:cNvSpPr>
          <p:nvPr>
            <p:ph type="title"/>
          </p:nvPr>
        </p:nvSpPr>
        <p:spPr/>
        <p:txBody>
          <a:bodyPr>
            <a:normAutofit/>
          </a:bodyPr>
          <a:lstStyle/>
          <a:p>
            <a:r>
              <a:rPr lang="en-US" dirty="0"/>
              <a:t>Summary</a:t>
            </a:r>
          </a:p>
        </p:txBody>
      </p:sp>
      <p:pic>
        <p:nvPicPr>
          <p:cNvPr id="8" name="Picture 7">
            <a:extLst>
              <a:ext uri="{FF2B5EF4-FFF2-40B4-BE49-F238E27FC236}">
                <a16:creationId xmlns:a16="http://schemas.microsoft.com/office/drawing/2014/main" id="{97AB6A99-4990-4B5C-B27F-B987499E1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957" y="3936298"/>
            <a:ext cx="2739455" cy="2343822"/>
          </a:xfrm>
          <a:prstGeom prst="rect">
            <a:avLst/>
          </a:prstGeom>
        </p:spPr>
      </p:pic>
    </p:spTree>
    <p:extLst>
      <p:ext uri="{BB962C8B-B14F-4D97-AF65-F5344CB8AC3E}">
        <p14:creationId xmlns:p14="http://schemas.microsoft.com/office/powerpoint/2010/main" val="398455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D00F1DC-0278-4D47-9122-CF4769D74224}"/>
              </a:ext>
            </a:extLst>
          </p:cNvPr>
          <p:cNvSpPr>
            <a:spLocks noGrp="1"/>
          </p:cNvSpPr>
          <p:nvPr>
            <p:ph idx="1"/>
          </p:nvPr>
        </p:nvSpPr>
        <p:spPr>
          <a:xfrm>
            <a:off x="190413" y="1151121"/>
            <a:ext cx="11480999" cy="5570355"/>
          </a:xfrm>
        </p:spPr>
        <p:txBody>
          <a:bodyPr/>
          <a:lstStyle/>
          <a:p>
            <a:r>
              <a:rPr lang="en-US"/>
              <a:t>Every class should be </a:t>
            </a:r>
            <a:r>
              <a:rPr lang="en-US">
                <a:solidFill>
                  <a:schemeClr val="tx2">
                    <a:lumMod val="75000"/>
                  </a:schemeClr>
                </a:solidFill>
              </a:rPr>
              <a:t>responsible</a:t>
            </a:r>
            <a:r>
              <a:rPr lang="en-US"/>
              <a:t> for only a single part of the </a:t>
            </a:r>
            <a:r>
              <a:rPr lang="en-US">
                <a:solidFill>
                  <a:schemeClr val="tx2">
                    <a:lumMod val="75000"/>
                  </a:schemeClr>
                </a:solidFill>
              </a:rPr>
              <a:t>functionality</a:t>
            </a:r>
            <a:r>
              <a:rPr lang="en-US"/>
              <a:t>, and that responsibility should be entirely </a:t>
            </a:r>
            <a:r>
              <a:rPr lang="en-US">
                <a:solidFill>
                  <a:schemeClr val="tx2">
                    <a:lumMod val="75000"/>
                  </a:schemeClr>
                </a:solidFill>
              </a:rPr>
              <a:t>encapsulated</a:t>
            </a:r>
            <a:r>
              <a:rPr lang="en-US"/>
              <a:t> by the class. </a:t>
            </a:r>
          </a:p>
          <a:p>
            <a:pPr marL="0" indent="0">
              <a:buNone/>
            </a:pPr>
            <a:endParaRPr lang="en-US" dirty="0">
              <a:solidFill>
                <a:schemeClr val="tx2">
                  <a:lumMod val="75000"/>
                </a:schemeClr>
              </a:solidFill>
            </a:endParaRPr>
          </a:p>
          <a:p>
            <a:r>
              <a:rPr lang="en-US" dirty="0"/>
              <a:t>“There should never be more than </a:t>
            </a:r>
            <a:br>
              <a:rPr lang="en-US" dirty="0"/>
            </a:br>
            <a:r>
              <a:rPr lang="en-US" dirty="0">
                <a:solidFill>
                  <a:schemeClr val="tx2">
                    <a:lumMod val="75000"/>
                  </a:schemeClr>
                </a:solidFill>
              </a:rPr>
              <a:t>one reason </a:t>
            </a:r>
            <a:r>
              <a:rPr lang="en-US" dirty="0"/>
              <a:t>for a class to change.”</a:t>
            </a:r>
          </a:p>
          <a:p>
            <a:pPr marL="0" indent="0">
              <a:buNone/>
            </a:pPr>
            <a:r>
              <a:rPr lang="en-US" dirty="0"/>
              <a:t>	- Robert C. “Uncle Bob</a:t>
            </a:r>
            <a:r>
              <a:rPr lang="en-US"/>
              <a:t>” Martin</a:t>
            </a:r>
            <a:endParaRPr lang="en-US" dirty="0"/>
          </a:p>
        </p:txBody>
      </p:sp>
      <p:sp>
        <p:nvSpPr>
          <p:cNvPr id="4" name="Title 3">
            <a:extLst>
              <a:ext uri="{FF2B5EF4-FFF2-40B4-BE49-F238E27FC236}">
                <a16:creationId xmlns:a16="http://schemas.microsoft.com/office/drawing/2014/main" id="{E71349AE-B5A7-40E9-BFA9-650DBB51CD30}"/>
              </a:ext>
            </a:extLst>
          </p:cNvPr>
          <p:cNvSpPr>
            <a:spLocks noGrp="1"/>
          </p:cNvSpPr>
          <p:nvPr>
            <p:ph type="title"/>
          </p:nvPr>
        </p:nvSpPr>
        <p:spPr/>
        <p:txBody>
          <a:bodyPr/>
          <a:lstStyle/>
          <a:p>
            <a:r>
              <a:rPr lang="en-US" dirty="0"/>
              <a:t>What is Single Responsibility?</a:t>
            </a:r>
          </a:p>
        </p:txBody>
      </p:sp>
      <p:pic>
        <p:nvPicPr>
          <p:cNvPr id="7" name="Picture 6" descr="A picture containing person, holding, cellphone, phone&#10;&#10;Description generated with high confidence">
            <a:extLst>
              <a:ext uri="{FF2B5EF4-FFF2-40B4-BE49-F238E27FC236}">
                <a16:creationId xmlns:a16="http://schemas.microsoft.com/office/drawing/2014/main" id="{E739A85D-FA67-4746-9FC8-2969B924F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012" y="2362200"/>
            <a:ext cx="3810000" cy="3781425"/>
          </a:xfrm>
          <a:prstGeom prst="rect">
            <a:avLst/>
          </a:prstGeom>
        </p:spPr>
      </p:pic>
    </p:spTree>
    <p:extLst>
      <p:ext uri="{BB962C8B-B14F-4D97-AF65-F5344CB8AC3E}">
        <p14:creationId xmlns:p14="http://schemas.microsoft.com/office/powerpoint/2010/main" val="224702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a:t>SOLID Principles</a:t>
            </a:r>
            <a:endParaRPr lang="en-US" dirty="0"/>
          </a:p>
        </p:txBody>
      </p:sp>
      <p:sp>
        <p:nvSpPr>
          <p:cNvPr id="3" name="Text Placeholder 2"/>
          <p:cNvSpPr>
            <a:spLocks noGrp="1"/>
          </p:cNvSpPr>
          <p:nvPr>
            <p:ph type="body" sz="quarter" idx="10"/>
          </p:nvPr>
        </p:nvSpPr>
        <p:spPr>
          <a:xfrm>
            <a:off x="1529384" y="6400802"/>
            <a:ext cx="10482604" cy="363552"/>
          </a:xfrm>
        </p:spPr>
        <p:txBody>
          <a:bodyPr/>
          <a:lstStyle/>
          <a:p>
            <a:r>
              <a:rPr lang="en-US">
                <a:hlinkClick r:id="rId3"/>
              </a:rPr>
              <a:t>https://softuni.bg/courses/csharp-oop-advanced-high-quality-code</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3538928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a:p>
            <a:endParaRPr lang="bg-BG" sz="2400" dirty="0"/>
          </a:p>
          <a:p>
            <a:endParaRPr lang="bg-BG" sz="2400" dirty="0"/>
          </a:p>
          <a:p>
            <a:endParaRPr lang="bg-BG" sz="2400" dirty="0"/>
          </a:p>
          <a:p>
            <a:pPr>
              <a:spcBef>
                <a:spcPts val="1800"/>
              </a:spcBef>
            </a:pPr>
            <a:r>
              <a:rPr lang="en-US" sz="2400" dirty="0"/>
              <a:t>Attribution: this work may contain portions from</a:t>
            </a:r>
          </a:p>
          <a:p>
            <a:pPr lvl="1"/>
            <a:r>
              <a:rPr lang="en-US" sz="2000" dirty="0"/>
              <a:t>"</a:t>
            </a:r>
            <a:r>
              <a:rPr lang="en-US" sz="2000" dirty="0">
                <a:hlinkClick r:id="rId4"/>
              </a:rPr>
              <a:t>Fundamentals of Computer Programming with C#</a:t>
            </a:r>
            <a:r>
              <a:rPr lang="en-US" sz="2000" dirty="0"/>
              <a:t>" book by Svetlin Nakov &amp; Co. under </a:t>
            </a:r>
            <a:r>
              <a:rPr lang="en-US" sz="2000" dirty="0">
                <a:hlinkClick r:id="rId5"/>
              </a:rPr>
              <a:t>CC-BY-SA</a:t>
            </a:r>
            <a:r>
              <a:rPr lang="en-US" sz="2000" dirty="0"/>
              <a:t> license</a:t>
            </a:r>
          </a:p>
          <a:p>
            <a:pPr lvl="1"/>
            <a:r>
              <a:rPr lang="en-US" sz="2000" dirty="0"/>
              <a:t>"</a:t>
            </a:r>
            <a:r>
              <a:rPr lang="en-US" sz="2000" dirty="0">
                <a:hlinkClick r:id="rId6"/>
              </a:rPr>
              <a:t>C# Part I</a:t>
            </a:r>
            <a:r>
              <a:rPr lang="en-US" sz="2000" dirty="0"/>
              <a:t>" course by </a:t>
            </a:r>
            <a:r>
              <a:rPr lang="en-US" sz="2000" noProof="1"/>
              <a:t>Telerik Academy</a:t>
            </a:r>
            <a:r>
              <a:rPr lang="en-US" sz="2000" dirty="0"/>
              <a:t> under </a:t>
            </a:r>
            <a:r>
              <a:rPr lang="en-US" sz="2000" dirty="0">
                <a:hlinkClick r:id="rId7"/>
              </a:rPr>
              <a:t>CC-BY-NC-SA</a:t>
            </a:r>
            <a:r>
              <a:rPr lang="en-US" sz="2000" dirty="0"/>
              <a:t> license </a:t>
            </a:r>
          </a:p>
          <a:p>
            <a:pPr lvl="1"/>
            <a:r>
              <a:rPr lang="en-US" sz="2000" dirty="0"/>
              <a:t>"</a:t>
            </a:r>
            <a:r>
              <a:rPr lang="en-US" sz="2000" dirty="0">
                <a:hlinkClick r:id="rId8"/>
              </a:rPr>
              <a:t>C# Part II</a:t>
            </a:r>
            <a:r>
              <a:rPr lang="en-US" sz="2000" dirty="0"/>
              <a:t>" course by </a:t>
            </a:r>
            <a:r>
              <a:rPr lang="en-US" sz="2000" noProof="1"/>
              <a:t>Telerik Academy</a:t>
            </a:r>
            <a:r>
              <a:rPr lang="en-US" sz="2000" dirty="0"/>
              <a:t> under </a:t>
            </a:r>
            <a:r>
              <a:rPr lang="en-US" sz="2000" dirty="0">
                <a:hlinkClick r:id="rId7"/>
              </a:rPr>
              <a:t>CC-BY-NC-SA</a:t>
            </a:r>
            <a:r>
              <a:rPr lang="en-US" sz="2000" dirty="0"/>
              <a:t> license</a:t>
            </a:r>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61</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999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Trainings @ Software University</a:t>
            </a:r>
            <a:r>
              <a:rPr lang="bg-BG" dirty="0"/>
              <a:t> (</a:t>
            </a:r>
            <a:r>
              <a:rPr lang="en-US" dirty="0"/>
              <a:t>SoftUni)</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endParaRPr lang="bg-BG" noProof="1"/>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8485" y="3265920"/>
            <a:ext cx="1467096" cy="365922"/>
          </a:xfrm>
          <a:prstGeom prst="rect">
            <a:avLst/>
          </a:prstGeom>
        </p:spPr>
      </p:pic>
      <p:pic>
        <p:nvPicPr>
          <p:cNvPr id="11" name="Picture 4" descr="http://www.facebook.com/SoftwareUniversity" title="Software University @ Facebook">
            <a:hlinkClick r:id="rId8" tooltip="Software University @ Facebook"/>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075536" y="4012240"/>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09334" y="5410200"/>
            <a:ext cx="970156" cy="965726"/>
          </a:xfrm>
          <a:prstGeom prst="rect">
            <a:avLst/>
          </a:prstGeom>
        </p:spPr>
      </p:pic>
      <p:pic>
        <p:nvPicPr>
          <p:cNvPr id="5" name="Picture 4">
            <a:hlinkClick r:id="rId3"/>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95183" y="2727414"/>
            <a:ext cx="2746993" cy="3657600"/>
          </a:xfrm>
          <a:prstGeom prst="rect">
            <a:avLst/>
          </a:prstGeom>
        </p:spPr>
      </p:pic>
      <p:pic>
        <p:nvPicPr>
          <p:cNvPr id="16" name="Picture 15" descr="A picture containing clipart&#10;&#10;Description generated with very high confidence">
            <a:extLst>
              <a:ext uri="{FF2B5EF4-FFF2-40B4-BE49-F238E27FC236}">
                <a16:creationId xmlns:a16="http://schemas.microsoft.com/office/drawing/2014/main" id="{1D5EA20F-A08B-46D3-A0D8-2268395A048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9444" y="1039681"/>
            <a:ext cx="1496137" cy="1845841"/>
          </a:xfrm>
          <a:prstGeom prst="rect">
            <a:avLst/>
          </a:prstGeom>
        </p:spPr>
      </p:pic>
    </p:spTree>
    <p:extLst>
      <p:ext uri="{BB962C8B-B14F-4D97-AF65-F5344CB8AC3E}">
        <p14:creationId xmlns:p14="http://schemas.microsoft.com/office/powerpoint/2010/main" val="144186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a:extLst>
              <a:ext uri="{FF2B5EF4-FFF2-40B4-BE49-F238E27FC236}">
                <a16:creationId xmlns:a16="http://schemas.microsoft.com/office/drawing/2014/main" id="{8ABF2292-DFD0-44D7-8461-5653A685808D}"/>
              </a:ext>
            </a:extLst>
          </p:cNvPr>
          <p:cNvSpPr>
            <a:spLocks noGrp="1"/>
          </p:cNvSpPr>
          <p:nvPr>
            <p:ph idx="1"/>
          </p:nvPr>
        </p:nvSpPr>
        <p:spPr/>
        <p:txBody>
          <a:bodyPr>
            <a:normAutofit/>
          </a:bodyPr>
          <a:lstStyle/>
          <a:p>
            <a:pPr>
              <a:lnSpc>
                <a:spcPct val="100000"/>
              </a:lnSpc>
            </a:pPr>
            <a:r>
              <a:rPr lang="en-US" sz="3600" dirty="0">
                <a:solidFill>
                  <a:schemeClr val="tx2">
                    <a:lumMod val="75000"/>
                  </a:schemeClr>
                </a:solidFill>
              </a:rPr>
              <a:t>Cohesion</a:t>
            </a:r>
            <a:r>
              <a:rPr lang="en-US" sz="3600" dirty="0"/>
              <a:t> refers</a:t>
            </a:r>
            <a:r>
              <a:rPr lang="bg-BG" sz="3600" dirty="0"/>
              <a:t> </a:t>
            </a:r>
            <a:r>
              <a:rPr lang="en-US" sz="3600" dirty="0"/>
              <a:t>to the grouping of functionally related processes into a particular </a:t>
            </a:r>
            <a:r>
              <a:rPr lang="en-US" sz="3600" dirty="0">
                <a:solidFill>
                  <a:schemeClr val="tx2">
                    <a:lumMod val="75000"/>
                  </a:schemeClr>
                </a:solidFill>
              </a:rPr>
              <a:t>module</a:t>
            </a:r>
            <a:r>
              <a:rPr lang="en-US" sz="3600" dirty="0"/>
              <a:t>.</a:t>
            </a:r>
            <a:endParaRPr lang="bg-BG" sz="3600" dirty="0"/>
          </a:p>
          <a:p>
            <a:pPr>
              <a:lnSpc>
                <a:spcPct val="100000"/>
              </a:lnSpc>
            </a:pPr>
            <a:r>
              <a:rPr lang="en-US" sz="3600" dirty="0"/>
              <a:t>Aim for</a:t>
            </a:r>
            <a:r>
              <a:rPr lang="en-US" sz="3600" dirty="0">
                <a:solidFill>
                  <a:schemeClr val="tx2">
                    <a:lumMod val="75000"/>
                  </a:schemeClr>
                </a:solidFill>
              </a:rPr>
              <a:t> strong cohesion</a:t>
            </a:r>
          </a:p>
          <a:p>
            <a:pPr lvl="1">
              <a:lnSpc>
                <a:spcPct val="100000"/>
              </a:lnSpc>
            </a:pPr>
            <a:r>
              <a:rPr lang="en-US" sz="3600" dirty="0"/>
              <a:t>Each</a:t>
            </a:r>
            <a:r>
              <a:rPr lang="en-US" sz="3600" dirty="0">
                <a:solidFill>
                  <a:schemeClr val="tx2">
                    <a:lumMod val="75000"/>
                  </a:schemeClr>
                </a:solidFill>
              </a:rPr>
              <a:t> task </a:t>
            </a:r>
            <a:r>
              <a:rPr lang="en-US" sz="3600" dirty="0"/>
              <a:t>maps to a </a:t>
            </a:r>
            <a:r>
              <a:rPr lang="en-US" sz="3600" dirty="0">
                <a:solidFill>
                  <a:schemeClr val="tx2">
                    <a:lumMod val="75000"/>
                  </a:schemeClr>
                </a:solidFill>
              </a:rPr>
              <a:t>single </a:t>
            </a:r>
            <a:r>
              <a:rPr lang="en-US" sz="3600" dirty="0"/>
              <a:t>code unit</a:t>
            </a:r>
          </a:p>
          <a:p>
            <a:pPr lvl="1">
              <a:lnSpc>
                <a:spcPct val="100000"/>
              </a:lnSpc>
            </a:pPr>
            <a:r>
              <a:rPr lang="en-US" sz="3600" dirty="0"/>
              <a:t>A method should do </a:t>
            </a:r>
            <a:r>
              <a:rPr lang="en-US" sz="3600" dirty="0">
                <a:solidFill>
                  <a:schemeClr val="tx2">
                    <a:lumMod val="75000"/>
                  </a:schemeClr>
                </a:solidFill>
              </a:rPr>
              <a:t>one operation</a:t>
            </a:r>
          </a:p>
          <a:p>
            <a:pPr lvl="1">
              <a:lnSpc>
                <a:spcPct val="100000"/>
              </a:lnSpc>
            </a:pPr>
            <a:r>
              <a:rPr lang="en-US" sz="3600" dirty="0"/>
              <a:t>A class should represent </a:t>
            </a:r>
            <a:r>
              <a:rPr lang="en-US" sz="3600" dirty="0">
                <a:solidFill>
                  <a:schemeClr val="tx2">
                    <a:lumMod val="75000"/>
                  </a:schemeClr>
                </a:solidFill>
              </a:rPr>
              <a:t>one entity</a:t>
            </a:r>
            <a:endParaRPr lang="bg-BG" sz="3600" dirty="0">
              <a:solidFill>
                <a:schemeClr val="tx2">
                  <a:lumMod val="75000"/>
                </a:schemeClr>
              </a:solidFill>
            </a:endParaRPr>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af-ZA"/>
              <a:t>Strong </a:t>
            </a:r>
            <a:r>
              <a:rPr lang="en-US"/>
              <a:t>Cohesion / Loose </a:t>
            </a:r>
            <a:r>
              <a:rPr lang="en-US" dirty="0"/>
              <a:t>Coupling</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40169" y="2667000"/>
            <a:ext cx="3733800" cy="35966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r="5400000" sx="109000" sy="109000" algn="ctr" rotWithShape="0">
              <a:schemeClr val="tx1"/>
            </a:outerShdw>
            <a:softEdge rad="31750"/>
          </a:effectLst>
        </p:spPr>
      </p:pic>
    </p:spTree>
    <p:extLst>
      <p:ext uri="{BB962C8B-B14F-4D97-AF65-F5344CB8AC3E}">
        <p14:creationId xmlns:p14="http://schemas.microsoft.com/office/powerpoint/2010/main" val="316220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a:extLst>
              <a:ext uri="{FF2B5EF4-FFF2-40B4-BE49-F238E27FC236}">
                <a16:creationId xmlns:a16="http://schemas.microsoft.com/office/drawing/2014/main" id="{8ABF2292-DFD0-44D7-8461-5653A685808D}"/>
              </a:ext>
            </a:extLst>
          </p:cNvPr>
          <p:cNvSpPr>
            <a:spLocks noGrp="1"/>
          </p:cNvSpPr>
          <p:nvPr>
            <p:ph idx="1"/>
          </p:nvPr>
        </p:nvSpPr>
        <p:spPr/>
        <p:txBody>
          <a:bodyPr>
            <a:normAutofit/>
          </a:bodyPr>
          <a:lstStyle/>
          <a:p>
            <a:r>
              <a:rPr lang="en-US" dirty="0">
                <a:solidFill>
                  <a:schemeClr val="tx2">
                    <a:lumMod val="75000"/>
                  </a:schemeClr>
                </a:solidFill>
              </a:rPr>
              <a:t>Coupling</a:t>
            </a:r>
            <a:r>
              <a:rPr lang="en-US" dirty="0"/>
              <a:t> – the degree of </a:t>
            </a:r>
            <a:r>
              <a:rPr lang="en-US" dirty="0">
                <a:solidFill>
                  <a:schemeClr val="tx2">
                    <a:lumMod val="75000"/>
                  </a:schemeClr>
                </a:solidFill>
              </a:rPr>
              <a:t>dependence</a:t>
            </a:r>
            <a:r>
              <a:rPr lang="en-US" dirty="0"/>
              <a:t> between modules that comes in two senses</a:t>
            </a:r>
          </a:p>
          <a:p>
            <a:pPr lvl="1"/>
            <a:r>
              <a:rPr lang="en-US" dirty="0"/>
              <a:t>How </a:t>
            </a:r>
            <a:r>
              <a:rPr lang="en-US" dirty="0">
                <a:solidFill>
                  <a:schemeClr val="tx2">
                    <a:lumMod val="75000"/>
                  </a:schemeClr>
                </a:solidFill>
              </a:rPr>
              <a:t>closely connected</a:t>
            </a:r>
            <a:r>
              <a:rPr lang="en-US" dirty="0"/>
              <a:t> two modules are</a:t>
            </a:r>
          </a:p>
          <a:p>
            <a:pPr lvl="1"/>
            <a:r>
              <a:rPr lang="en-US" dirty="0"/>
              <a:t>The </a:t>
            </a:r>
            <a:r>
              <a:rPr lang="en-US" dirty="0">
                <a:solidFill>
                  <a:schemeClr val="tx2">
                    <a:lumMod val="75000"/>
                  </a:schemeClr>
                </a:solidFill>
              </a:rPr>
              <a:t>strength of relationship</a:t>
            </a:r>
            <a:r>
              <a:rPr lang="en-US" dirty="0"/>
              <a:t> between modules</a:t>
            </a:r>
          </a:p>
          <a:p>
            <a:r>
              <a:rPr lang="en-US" dirty="0"/>
              <a:t>Aim for </a:t>
            </a:r>
            <a:r>
              <a:rPr lang="en-US" dirty="0">
                <a:solidFill>
                  <a:schemeClr val="tx2">
                    <a:lumMod val="75000"/>
                  </a:schemeClr>
                </a:solidFill>
              </a:rPr>
              <a:t>loose coupling</a:t>
            </a:r>
          </a:p>
          <a:p>
            <a:pPr lvl="1"/>
            <a:r>
              <a:rPr lang="en-US" dirty="0"/>
              <a:t>Supports</a:t>
            </a:r>
            <a:r>
              <a:rPr lang="en-US" dirty="0">
                <a:solidFill>
                  <a:schemeClr val="tx2">
                    <a:lumMod val="75000"/>
                  </a:schemeClr>
                </a:solidFill>
              </a:rPr>
              <a:t> readability </a:t>
            </a:r>
            <a:r>
              <a:rPr lang="en-US" dirty="0"/>
              <a:t>and</a:t>
            </a:r>
            <a:r>
              <a:rPr lang="en-US" dirty="0">
                <a:solidFill>
                  <a:schemeClr val="tx2">
                    <a:lumMod val="75000"/>
                  </a:schemeClr>
                </a:solidFill>
              </a:rPr>
              <a:t> maintainability</a:t>
            </a:r>
          </a:p>
          <a:p>
            <a:pPr lvl="1"/>
            <a:r>
              <a:rPr lang="en-US" dirty="0"/>
              <a:t>Often a sing of </a:t>
            </a:r>
            <a:r>
              <a:rPr lang="en-US" dirty="0">
                <a:solidFill>
                  <a:schemeClr val="tx2">
                    <a:lumMod val="75000"/>
                  </a:schemeClr>
                </a:solidFill>
              </a:rPr>
              <a:t>good design</a:t>
            </a:r>
            <a:endParaRPr lang="en-US" dirty="0"/>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en-US"/>
              <a:t>Strong </a:t>
            </a:r>
            <a:r>
              <a:rPr lang="en-US" dirty="0"/>
              <a:t>Cohesion </a:t>
            </a:r>
            <a:r>
              <a:rPr lang="en-US"/>
              <a:t>/ Loose </a:t>
            </a:r>
            <a:r>
              <a:rPr lang="en-US" dirty="0"/>
              <a:t>Coupling (2)</a:t>
            </a:r>
          </a:p>
        </p:txBody>
      </p:sp>
      <p:pic>
        <p:nvPicPr>
          <p:cNvPr id="9" name="Picture 8" descr="A picture containing person, ground, sitting, floor&#10;&#10;Description generated with very high confidence">
            <a:extLst>
              <a:ext uri="{FF2B5EF4-FFF2-40B4-BE49-F238E27FC236}">
                <a16:creationId xmlns:a16="http://schemas.microsoft.com/office/drawing/2014/main" id="{B1A1FB42-44EE-4094-8526-73A46ECD0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528" y="3657600"/>
            <a:ext cx="3447884" cy="2585913"/>
          </a:xfrm>
          <a:prstGeom prst="rect">
            <a:avLst/>
          </a:prstGeom>
        </p:spPr>
      </p:pic>
    </p:spTree>
    <p:extLst>
      <p:ext uri="{BB962C8B-B14F-4D97-AF65-F5344CB8AC3E}">
        <p14:creationId xmlns:p14="http://schemas.microsoft.com/office/powerpoint/2010/main" val="230738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D1AFD-0419-4120-8AC6-3C87CDED55A9}"/>
              </a:ext>
            </a:extLst>
          </p:cNvPr>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a:extLst>
              <a:ext uri="{FF2B5EF4-FFF2-40B4-BE49-F238E27FC236}">
                <a16:creationId xmlns:a16="http://schemas.microsoft.com/office/drawing/2014/main" id="{706C383E-4396-4CB3-A001-F5D37134165A}"/>
              </a:ext>
            </a:extLst>
          </p:cNvPr>
          <p:cNvSpPr>
            <a:spLocks noGrp="1"/>
          </p:cNvSpPr>
          <p:nvPr>
            <p:ph idx="1"/>
          </p:nvPr>
        </p:nvSpPr>
        <p:spPr/>
        <p:txBody>
          <a:bodyPr/>
          <a:lstStyle/>
          <a:p>
            <a:r>
              <a:rPr lang="en-US" dirty="0">
                <a:solidFill>
                  <a:schemeClr val="tx2">
                    <a:lumMod val="75000"/>
                  </a:schemeClr>
                </a:solidFill>
              </a:rPr>
              <a:t>Small number </a:t>
            </a:r>
            <a:r>
              <a:rPr lang="en-US" dirty="0"/>
              <a:t>of instance variables inside a class</a:t>
            </a:r>
          </a:p>
          <a:p>
            <a:r>
              <a:rPr lang="en-US" dirty="0"/>
              <a:t>Each method of a class should manipulate </a:t>
            </a:r>
            <a:r>
              <a:rPr lang="en-US" dirty="0">
                <a:solidFill>
                  <a:schemeClr val="tx2">
                    <a:lumMod val="75000"/>
                  </a:schemeClr>
                </a:solidFill>
              </a:rPr>
              <a:t>one or more </a:t>
            </a:r>
            <a:r>
              <a:rPr lang="en-US" dirty="0"/>
              <a:t>of those variables.</a:t>
            </a:r>
          </a:p>
          <a:p>
            <a:r>
              <a:rPr lang="en-US" dirty="0"/>
              <a:t>Two modules should </a:t>
            </a:r>
            <a:r>
              <a:rPr lang="en-US" dirty="0">
                <a:solidFill>
                  <a:schemeClr val="tx2">
                    <a:lumMod val="75000"/>
                  </a:schemeClr>
                </a:solidFill>
              </a:rPr>
              <a:t>exchange</a:t>
            </a:r>
            <a:r>
              <a:rPr lang="en-US" dirty="0"/>
              <a:t> as </a:t>
            </a:r>
            <a:r>
              <a:rPr lang="en-US" dirty="0">
                <a:solidFill>
                  <a:schemeClr val="tx2">
                    <a:lumMod val="75000"/>
                  </a:schemeClr>
                </a:solidFill>
              </a:rPr>
              <a:t>little information </a:t>
            </a:r>
            <a:r>
              <a:rPr lang="en-US" dirty="0"/>
              <a:t>as possible</a:t>
            </a:r>
          </a:p>
          <a:p>
            <a:r>
              <a:rPr lang="en-US" dirty="0"/>
              <a:t>Is the subsystem easily </a:t>
            </a:r>
            <a:r>
              <a:rPr lang="en-US" dirty="0">
                <a:solidFill>
                  <a:schemeClr val="tx2">
                    <a:lumMod val="75000"/>
                  </a:schemeClr>
                </a:solidFill>
              </a:rPr>
              <a:t>reusable</a:t>
            </a:r>
            <a:r>
              <a:rPr lang="en-US" dirty="0"/>
              <a:t> in another project?</a:t>
            </a:r>
          </a:p>
        </p:txBody>
      </p:sp>
      <p:sp>
        <p:nvSpPr>
          <p:cNvPr id="4" name="Title 3">
            <a:extLst>
              <a:ext uri="{FF2B5EF4-FFF2-40B4-BE49-F238E27FC236}">
                <a16:creationId xmlns:a16="http://schemas.microsoft.com/office/drawing/2014/main" id="{F46F9EBD-E720-4138-B610-C2D1D522DC40}"/>
              </a:ext>
            </a:extLst>
          </p:cNvPr>
          <p:cNvSpPr>
            <a:spLocks noGrp="1"/>
          </p:cNvSpPr>
          <p:nvPr>
            <p:ph type="title"/>
          </p:nvPr>
        </p:nvSpPr>
        <p:spPr>
          <a:xfrm>
            <a:off x="188815" y="40341"/>
            <a:ext cx="9563197" cy="1110780"/>
          </a:xfrm>
        </p:spPr>
        <p:txBody>
          <a:bodyPr>
            <a:normAutofit/>
          </a:bodyPr>
          <a:lstStyle/>
          <a:p>
            <a:r>
              <a:rPr lang="en-US" dirty="0"/>
              <a:t>Cohesion and Coupling - Approaches	</a:t>
            </a:r>
          </a:p>
        </p:txBody>
      </p:sp>
    </p:spTree>
    <p:extLst>
      <p:ext uri="{BB962C8B-B14F-4D97-AF65-F5344CB8AC3E}">
        <p14:creationId xmlns:p14="http://schemas.microsoft.com/office/powerpoint/2010/main" val="394374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oftUni 16x9">
  <a:themeElements>
    <a:clrScheme name="Custom 1">
      <a:dk1>
        <a:sysClr val="windowText" lastClr="000000"/>
      </a:dk1>
      <a:lt1>
        <a:sysClr val="window" lastClr="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11388</TotalTime>
  <Words>3477</Words>
  <Application>Microsoft Office PowerPoint</Application>
  <PresentationFormat>Custom</PresentationFormat>
  <Paragraphs>706</Paragraphs>
  <Slides>62</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Consolas</vt:lpstr>
      <vt:lpstr>Courier New</vt:lpstr>
      <vt:lpstr>Times New Roman</vt:lpstr>
      <vt:lpstr>Wingdings</vt:lpstr>
      <vt:lpstr>Wingdings 2</vt:lpstr>
      <vt:lpstr>SoftUni 16x9</vt:lpstr>
      <vt:lpstr>SOLID Principles</vt:lpstr>
      <vt:lpstr>Table of Contents</vt:lpstr>
      <vt:lpstr>Questions</vt:lpstr>
      <vt:lpstr>Why Clean Code Matters?</vt:lpstr>
      <vt:lpstr>Single Responsibility</vt:lpstr>
      <vt:lpstr>What is Single Responsibility?</vt:lpstr>
      <vt:lpstr>Strong Cohesion / Loose Coupling</vt:lpstr>
      <vt:lpstr>Strong Cohesion / Loose Coupling (2)</vt:lpstr>
      <vt:lpstr>Cohesion and Coupling - Approaches </vt:lpstr>
      <vt:lpstr>Open/Closed</vt:lpstr>
      <vt:lpstr>What is the Open/Closed Principle?</vt:lpstr>
      <vt:lpstr>Design Smell - Violations</vt:lpstr>
      <vt:lpstr>OCP - Approaches</vt:lpstr>
      <vt:lpstr>OCP - When to Apply</vt:lpstr>
      <vt:lpstr>Template Method Pattern</vt:lpstr>
      <vt:lpstr>Template Method Pattern (2)</vt:lpstr>
      <vt:lpstr>Template Method Pattern (3)</vt:lpstr>
      <vt:lpstr>Problem: Stream Progress Info</vt:lpstr>
      <vt:lpstr>Solution: Stream Progress Info</vt:lpstr>
      <vt:lpstr>Solution: Stream Progress Info (2)</vt:lpstr>
      <vt:lpstr>Problem: Graphic Editor</vt:lpstr>
      <vt:lpstr>Solution: Graphic Editor</vt:lpstr>
      <vt:lpstr>Liskov Substitution Principle</vt:lpstr>
      <vt:lpstr>What is Liskov Substitution?</vt:lpstr>
      <vt:lpstr>LSP - Substitutability</vt:lpstr>
      <vt:lpstr>LSP Relationship</vt:lpstr>
      <vt:lpstr>Design Smell - Violations</vt:lpstr>
      <vt:lpstr>OCP – Approaches</vt:lpstr>
      <vt:lpstr>Interface Segregation</vt:lpstr>
      <vt:lpstr>What is Interface Segregation?</vt:lpstr>
      <vt:lpstr>Fat Interfaces</vt:lpstr>
      <vt:lpstr>Design Smells - Violations</vt:lpstr>
      <vt:lpstr>ISP - Approaches</vt:lpstr>
      <vt:lpstr>Cohesive Interfaces</vt:lpstr>
      <vt:lpstr>Adapter Pattern</vt:lpstr>
      <vt:lpstr>Adapter Pattern</vt:lpstr>
      <vt:lpstr>Adapter Pattern (2)</vt:lpstr>
      <vt:lpstr>Problem: Detail Printer </vt:lpstr>
      <vt:lpstr>Solution: Detail Printer</vt:lpstr>
      <vt:lpstr>Solution: Detail Printer (2)</vt:lpstr>
      <vt:lpstr>Solution: Detail Printer (3)</vt:lpstr>
      <vt:lpstr>Problem: Recharge</vt:lpstr>
      <vt:lpstr>Solution: Rechargeable </vt:lpstr>
      <vt:lpstr>Solution: Rechargeable (2) </vt:lpstr>
      <vt:lpstr>Dependency Inversion Principle</vt:lpstr>
      <vt:lpstr>Goal of DIP</vt:lpstr>
      <vt:lpstr>Dependencies and Coupling</vt:lpstr>
      <vt:lpstr>Dependency Examples</vt:lpstr>
      <vt:lpstr>Dependencies in Traditional Programming</vt:lpstr>
      <vt:lpstr>Depend on Abstractions</vt:lpstr>
      <vt:lpstr>Types of Dependency Injection</vt:lpstr>
      <vt:lpstr>Constructor Injection - Example</vt:lpstr>
      <vt:lpstr>Constructor Injection – Pros and Cons</vt:lpstr>
      <vt:lpstr>Property Injection - Example</vt:lpstr>
      <vt:lpstr>Property Injection – Pros and Cons</vt:lpstr>
      <vt:lpstr>Parameter Injection - Example</vt:lpstr>
      <vt:lpstr>Parameter Injection – Pros and Cons</vt:lpstr>
      <vt:lpstr>DIP Violations</vt:lpstr>
      <vt:lpstr>Summary</vt:lpstr>
      <vt:lpstr>SOLID Principles</vt:lpstr>
      <vt:lpstr>License</vt:lpstr>
      <vt:lpstr>Trainings @ Software University (SoftUni)</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University</dc:title>
  <dc:subject>Software Development Course</dc:subject>
  <dc:creator>Software University Foundation</dc:creator>
  <cp:keywords>C#, programming, course, SoftUni, Software University</cp:keywords>
  <dc:description>Software University Foundation - http://softuni.org</dc:description>
  <cp:lastModifiedBy>Vladimir Damyanovski</cp:lastModifiedBy>
  <cp:revision>341</cp:revision>
  <dcterms:created xsi:type="dcterms:W3CDTF">2014-01-02T17:00:34Z</dcterms:created>
  <dcterms:modified xsi:type="dcterms:W3CDTF">2018-03-17T17:08:51Z</dcterms:modified>
  <cp:category>programming, software engineering, quality code</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